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98" r:id="rId2"/>
    <p:sldMasterId id="2147483710" r:id="rId3"/>
  </p:sldMasterIdLst>
  <p:notesMasterIdLst>
    <p:notesMasterId r:id="rId4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9" r:id="rId40"/>
    <p:sldId id="300" r:id="rId41"/>
    <p:sldId id="294" r:id="rId42"/>
    <p:sldId id="295" r:id="rId43"/>
    <p:sldId id="296" r:id="rId44"/>
    <p:sldId id="297" r:id="rId45"/>
    <p:sldId id="298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11472A-15FB-4850-866C-9E2B7C91F22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1088BB-34ED-45DC-BDFE-8E5D57AD6116}">
      <dgm:prSet/>
      <dgm:spPr/>
      <dgm:t>
        <a:bodyPr/>
        <a:lstStyle/>
        <a:p>
          <a:r>
            <a:rPr lang="en-US"/>
            <a:t>1. Project overview </a:t>
          </a:r>
        </a:p>
      </dgm:t>
    </dgm:pt>
    <dgm:pt modelId="{661DE4E2-82E8-4B3B-A9D4-9D42BE57DC9A}" type="parTrans" cxnId="{DD9BECAC-8F7C-4A34-AF56-A694EA0C08BD}">
      <dgm:prSet/>
      <dgm:spPr/>
      <dgm:t>
        <a:bodyPr/>
        <a:lstStyle/>
        <a:p>
          <a:endParaRPr lang="en-US"/>
        </a:p>
      </dgm:t>
    </dgm:pt>
    <dgm:pt modelId="{3888DC81-FACE-4CF0-8A10-96D03862CF6A}" type="sibTrans" cxnId="{DD9BECAC-8F7C-4A34-AF56-A694EA0C08BD}">
      <dgm:prSet/>
      <dgm:spPr/>
      <dgm:t>
        <a:bodyPr/>
        <a:lstStyle/>
        <a:p>
          <a:endParaRPr lang="en-US"/>
        </a:p>
      </dgm:t>
    </dgm:pt>
    <dgm:pt modelId="{E115B5E1-FFA7-41BA-ACAD-1556E98104C9}">
      <dgm:prSet/>
      <dgm:spPr/>
      <dgm:t>
        <a:bodyPr/>
        <a:lstStyle/>
        <a:p>
          <a:r>
            <a:rPr lang="en-US"/>
            <a:t>2. Data Preprocessing </a:t>
          </a:r>
        </a:p>
      </dgm:t>
    </dgm:pt>
    <dgm:pt modelId="{22D45189-0F2A-462C-9A67-56A87D586226}" type="parTrans" cxnId="{EFAC3977-EA2E-44C4-BCA9-6B237DFC8BB6}">
      <dgm:prSet/>
      <dgm:spPr/>
      <dgm:t>
        <a:bodyPr/>
        <a:lstStyle/>
        <a:p>
          <a:endParaRPr lang="en-US"/>
        </a:p>
      </dgm:t>
    </dgm:pt>
    <dgm:pt modelId="{129F899A-323C-46D6-8A5C-40B76896B7FC}" type="sibTrans" cxnId="{EFAC3977-EA2E-44C4-BCA9-6B237DFC8BB6}">
      <dgm:prSet/>
      <dgm:spPr/>
      <dgm:t>
        <a:bodyPr/>
        <a:lstStyle/>
        <a:p>
          <a:endParaRPr lang="en-US"/>
        </a:p>
      </dgm:t>
    </dgm:pt>
    <dgm:pt modelId="{26A3745D-5C9B-41AD-992B-8E27BAC8E1B9}">
      <dgm:prSet/>
      <dgm:spPr/>
      <dgm:t>
        <a:bodyPr/>
        <a:lstStyle/>
        <a:p>
          <a:r>
            <a:rPr lang="en-US"/>
            <a:t>3. Data Analysis </a:t>
          </a:r>
        </a:p>
      </dgm:t>
    </dgm:pt>
    <dgm:pt modelId="{78B4D7CE-46D8-4E21-8544-1FF1F8850D17}" type="parTrans" cxnId="{80096BEA-48BD-4660-B2C2-3315387CA7A1}">
      <dgm:prSet/>
      <dgm:spPr/>
      <dgm:t>
        <a:bodyPr/>
        <a:lstStyle/>
        <a:p>
          <a:endParaRPr lang="en-US"/>
        </a:p>
      </dgm:t>
    </dgm:pt>
    <dgm:pt modelId="{B1A3F2CA-1EEB-441A-B63D-AB69CED57B8D}" type="sibTrans" cxnId="{80096BEA-48BD-4660-B2C2-3315387CA7A1}">
      <dgm:prSet/>
      <dgm:spPr/>
      <dgm:t>
        <a:bodyPr/>
        <a:lstStyle/>
        <a:p>
          <a:endParaRPr lang="en-US"/>
        </a:p>
      </dgm:t>
    </dgm:pt>
    <dgm:pt modelId="{26000DC9-5637-40F7-9239-51CD9138FF6A}">
      <dgm:prSet/>
      <dgm:spPr/>
      <dgm:t>
        <a:bodyPr/>
        <a:lstStyle/>
        <a:p>
          <a:r>
            <a:rPr lang="en-US"/>
            <a:t>4. Data Visualization</a:t>
          </a:r>
        </a:p>
      </dgm:t>
    </dgm:pt>
    <dgm:pt modelId="{490C9872-D5FE-41C6-9B27-B9C4E3F2301C}" type="parTrans" cxnId="{AA3ECC78-B5ED-402B-BE3C-124DE72050DB}">
      <dgm:prSet/>
      <dgm:spPr/>
      <dgm:t>
        <a:bodyPr/>
        <a:lstStyle/>
        <a:p>
          <a:endParaRPr lang="en-US"/>
        </a:p>
      </dgm:t>
    </dgm:pt>
    <dgm:pt modelId="{1C733223-2C8C-4DC8-8679-6F17D897D627}" type="sibTrans" cxnId="{AA3ECC78-B5ED-402B-BE3C-124DE72050DB}">
      <dgm:prSet/>
      <dgm:spPr/>
      <dgm:t>
        <a:bodyPr/>
        <a:lstStyle/>
        <a:p>
          <a:endParaRPr lang="en-US"/>
        </a:p>
      </dgm:t>
    </dgm:pt>
    <dgm:pt modelId="{153683CB-2B3C-4C40-969B-0761C3DF411D}">
      <dgm:prSet/>
      <dgm:spPr/>
      <dgm:t>
        <a:bodyPr/>
        <a:lstStyle/>
        <a:p>
          <a:r>
            <a:rPr lang="en-US"/>
            <a:t>5. Feature Extraction </a:t>
          </a:r>
        </a:p>
      </dgm:t>
    </dgm:pt>
    <dgm:pt modelId="{A24C11AE-DB82-4B06-9BD0-1DE36F2A741F}" type="parTrans" cxnId="{4FBAA93A-5A6C-4832-8925-5DC02B1CFD9D}">
      <dgm:prSet/>
      <dgm:spPr/>
      <dgm:t>
        <a:bodyPr/>
        <a:lstStyle/>
        <a:p>
          <a:endParaRPr lang="en-US"/>
        </a:p>
      </dgm:t>
    </dgm:pt>
    <dgm:pt modelId="{1F15E458-C426-4341-8A69-35DECFCF510F}" type="sibTrans" cxnId="{4FBAA93A-5A6C-4832-8925-5DC02B1CFD9D}">
      <dgm:prSet/>
      <dgm:spPr/>
      <dgm:t>
        <a:bodyPr/>
        <a:lstStyle/>
        <a:p>
          <a:endParaRPr lang="en-US"/>
        </a:p>
      </dgm:t>
    </dgm:pt>
    <dgm:pt modelId="{6FD4CE96-B883-4300-BB47-BA7860C8A423}">
      <dgm:prSet/>
      <dgm:spPr/>
      <dgm:t>
        <a:bodyPr/>
        <a:lstStyle/>
        <a:p>
          <a:r>
            <a:rPr lang="en-US"/>
            <a:t>6. Feature Analysis </a:t>
          </a:r>
        </a:p>
      </dgm:t>
    </dgm:pt>
    <dgm:pt modelId="{A7E8BB84-4599-45E9-B878-99FA5AB1347F}" type="parTrans" cxnId="{8DF69AFA-6169-4D98-9972-E357F2AECCA7}">
      <dgm:prSet/>
      <dgm:spPr/>
      <dgm:t>
        <a:bodyPr/>
        <a:lstStyle/>
        <a:p>
          <a:endParaRPr lang="en-US"/>
        </a:p>
      </dgm:t>
    </dgm:pt>
    <dgm:pt modelId="{1EC0F27D-C2D1-4372-85E8-6DCC61AEE8D3}" type="sibTrans" cxnId="{8DF69AFA-6169-4D98-9972-E357F2AECCA7}">
      <dgm:prSet/>
      <dgm:spPr/>
      <dgm:t>
        <a:bodyPr/>
        <a:lstStyle/>
        <a:p>
          <a:endParaRPr lang="en-US"/>
        </a:p>
      </dgm:t>
    </dgm:pt>
    <dgm:pt modelId="{5A9FBBA2-A100-439A-8F6D-BF68EC51DC66}">
      <dgm:prSet/>
      <dgm:spPr/>
      <dgm:t>
        <a:bodyPr/>
        <a:lstStyle/>
        <a:p>
          <a:r>
            <a:rPr lang="en-US" dirty="0"/>
            <a:t>7.</a:t>
          </a:r>
          <a:r>
            <a:rPr lang="fa-IR" dirty="0"/>
            <a:t> </a:t>
          </a:r>
          <a:r>
            <a:rPr lang="en-US" dirty="0"/>
            <a:t>Models Training  </a:t>
          </a:r>
        </a:p>
      </dgm:t>
    </dgm:pt>
    <dgm:pt modelId="{795B9986-7297-4E28-895B-455835C10EFD}" type="parTrans" cxnId="{CBCC922B-CD15-4480-87D4-B82F0B9EAF3D}">
      <dgm:prSet/>
      <dgm:spPr/>
      <dgm:t>
        <a:bodyPr/>
        <a:lstStyle/>
        <a:p>
          <a:endParaRPr lang="en-US"/>
        </a:p>
      </dgm:t>
    </dgm:pt>
    <dgm:pt modelId="{62DF8E20-9E94-40B5-850B-FABEA9225D97}" type="sibTrans" cxnId="{CBCC922B-CD15-4480-87D4-B82F0B9EAF3D}">
      <dgm:prSet/>
      <dgm:spPr/>
      <dgm:t>
        <a:bodyPr/>
        <a:lstStyle/>
        <a:p>
          <a:endParaRPr lang="en-US"/>
        </a:p>
      </dgm:t>
    </dgm:pt>
    <dgm:pt modelId="{DAEEBAEE-B6F8-40C6-AFD4-5004A1D44A59}">
      <dgm:prSet/>
      <dgm:spPr/>
      <dgm:t>
        <a:bodyPr/>
        <a:lstStyle/>
        <a:p>
          <a:r>
            <a:rPr lang="en-US" dirty="0"/>
            <a:t>8.</a:t>
          </a:r>
          <a:r>
            <a:rPr lang="fa-IR" dirty="0"/>
            <a:t> </a:t>
          </a:r>
          <a:r>
            <a:rPr lang="en-US" dirty="0"/>
            <a:t>Results</a:t>
          </a:r>
        </a:p>
      </dgm:t>
    </dgm:pt>
    <dgm:pt modelId="{3F325201-A981-4361-961B-6F7BA5355EAF}" type="parTrans" cxnId="{82A3CACF-B4C4-46C8-8A60-A9FF33249A7C}">
      <dgm:prSet/>
      <dgm:spPr/>
      <dgm:t>
        <a:bodyPr/>
        <a:lstStyle/>
        <a:p>
          <a:endParaRPr lang="en-US"/>
        </a:p>
      </dgm:t>
    </dgm:pt>
    <dgm:pt modelId="{9D8D66D7-C149-4691-8021-1B69AA48E31E}" type="sibTrans" cxnId="{82A3CACF-B4C4-46C8-8A60-A9FF33249A7C}">
      <dgm:prSet/>
      <dgm:spPr/>
      <dgm:t>
        <a:bodyPr/>
        <a:lstStyle/>
        <a:p>
          <a:endParaRPr lang="en-US"/>
        </a:p>
      </dgm:t>
    </dgm:pt>
    <dgm:pt modelId="{80DC6F64-2816-4C03-9DB4-CFA840AD1FCC}">
      <dgm:prSet/>
      <dgm:spPr/>
      <dgm:t>
        <a:bodyPr/>
        <a:lstStyle/>
        <a:p>
          <a:r>
            <a:rPr lang="en-US" dirty="0"/>
            <a:t>9. Explainable AI </a:t>
          </a:r>
        </a:p>
      </dgm:t>
    </dgm:pt>
    <dgm:pt modelId="{988044E7-CF9E-4BA0-B9E9-3C93667E0477}" type="parTrans" cxnId="{BCFDF257-7A9F-4BA1-BAEC-D134AD01B81E}">
      <dgm:prSet/>
      <dgm:spPr/>
      <dgm:t>
        <a:bodyPr/>
        <a:lstStyle/>
        <a:p>
          <a:endParaRPr lang="en-US"/>
        </a:p>
      </dgm:t>
    </dgm:pt>
    <dgm:pt modelId="{6DBFFC3D-AE76-4096-A342-885494778FC6}" type="sibTrans" cxnId="{BCFDF257-7A9F-4BA1-BAEC-D134AD01B81E}">
      <dgm:prSet/>
      <dgm:spPr/>
      <dgm:t>
        <a:bodyPr/>
        <a:lstStyle/>
        <a:p>
          <a:endParaRPr lang="en-US"/>
        </a:p>
      </dgm:t>
    </dgm:pt>
    <dgm:pt modelId="{3EA268E0-0987-4443-BF4A-296AD20EC5FA}">
      <dgm:prSet/>
      <dgm:spPr/>
      <dgm:t>
        <a:bodyPr/>
        <a:lstStyle/>
        <a:p>
          <a:r>
            <a:rPr lang="en-US"/>
            <a:t>10. Conclusion </a:t>
          </a:r>
        </a:p>
      </dgm:t>
    </dgm:pt>
    <dgm:pt modelId="{9FFF7708-72C6-4356-96E8-8CCF50796F73}" type="parTrans" cxnId="{F50216A1-2985-4205-821D-05930FFB1AA9}">
      <dgm:prSet/>
      <dgm:spPr/>
      <dgm:t>
        <a:bodyPr/>
        <a:lstStyle/>
        <a:p>
          <a:endParaRPr lang="en-US"/>
        </a:p>
      </dgm:t>
    </dgm:pt>
    <dgm:pt modelId="{5006EFB9-BBEF-48DE-8C3A-AF7A7A0DC849}" type="sibTrans" cxnId="{F50216A1-2985-4205-821D-05930FFB1AA9}">
      <dgm:prSet/>
      <dgm:spPr/>
      <dgm:t>
        <a:bodyPr/>
        <a:lstStyle/>
        <a:p>
          <a:endParaRPr lang="en-US"/>
        </a:p>
      </dgm:t>
    </dgm:pt>
    <dgm:pt modelId="{9712E4E0-CAE7-4BCA-BDE8-BFD71A2AC25E}" type="pres">
      <dgm:prSet presAssocID="{D511472A-15FB-4850-866C-9E2B7C91F22C}" presName="diagram" presStyleCnt="0">
        <dgm:presLayoutVars>
          <dgm:dir/>
          <dgm:resizeHandles val="exact"/>
        </dgm:presLayoutVars>
      </dgm:prSet>
      <dgm:spPr/>
    </dgm:pt>
    <dgm:pt modelId="{69A3C938-757F-46A1-BF40-6557F7FA6338}" type="pres">
      <dgm:prSet presAssocID="{1B1088BB-34ED-45DC-BDFE-8E5D57AD6116}" presName="node" presStyleLbl="node1" presStyleIdx="0" presStyleCnt="10">
        <dgm:presLayoutVars>
          <dgm:bulletEnabled val="1"/>
        </dgm:presLayoutVars>
      </dgm:prSet>
      <dgm:spPr/>
    </dgm:pt>
    <dgm:pt modelId="{6AA0207C-B35F-4335-88B2-1AF2AE4DA428}" type="pres">
      <dgm:prSet presAssocID="{3888DC81-FACE-4CF0-8A10-96D03862CF6A}" presName="sibTrans" presStyleCnt="0"/>
      <dgm:spPr/>
    </dgm:pt>
    <dgm:pt modelId="{E6987E8D-F8CD-48A2-929A-023B5AD14FCB}" type="pres">
      <dgm:prSet presAssocID="{E115B5E1-FFA7-41BA-ACAD-1556E98104C9}" presName="node" presStyleLbl="node1" presStyleIdx="1" presStyleCnt="10">
        <dgm:presLayoutVars>
          <dgm:bulletEnabled val="1"/>
        </dgm:presLayoutVars>
      </dgm:prSet>
      <dgm:spPr/>
    </dgm:pt>
    <dgm:pt modelId="{9A860FE6-BCDD-4867-A9AB-2B7A7554AF4D}" type="pres">
      <dgm:prSet presAssocID="{129F899A-323C-46D6-8A5C-40B76896B7FC}" presName="sibTrans" presStyleCnt="0"/>
      <dgm:spPr/>
    </dgm:pt>
    <dgm:pt modelId="{F0EA82D0-2E04-4F2D-BAD3-11A8C15A6C27}" type="pres">
      <dgm:prSet presAssocID="{26A3745D-5C9B-41AD-992B-8E27BAC8E1B9}" presName="node" presStyleLbl="node1" presStyleIdx="2" presStyleCnt="10">
        <dgm:presLayoutVars>
          <dgm:bulletEnabled val="1"/>
        </dgm:presLayoutVars>
      </dgm:prSet>
      <dgm:spPr/>
    </dgm:pt>
    <dgm:pt modelId="{7D50D6BA-1D86-4C80-9196-624D2EB6984E}" type="pres">
      <dgm:prSet presAssocID="{B1A3F2CA-1EEB-441A-B63D-AB69CED57B8D}" presName="sibTrans" presStyleCnt="0"/>
      <dgm:spPr/>
    </dgm:pt>
    <dgm:pt modelId="{AE8233E7-5F4A-4409-95CB-31FEF9725454}" type="pres">
      <dgm:prSet presAssocID="{26000DC9-5637-40F7-9239-51CD9138FF6A}" presName="node" presStyleLbl="node1" presStyleIdx="3" presStyleCnt="10">
        <dgm:presLayoutVars>
          <dgm:bulletEnabled val="1"/>
        </dgm:presLayoutVars>
      </dgm:prSet>
      <dgm:spPr/>
    </dgm:pt>
    <dgm:pt modelId="{8A6AAB9B-5F66-4D55-9155-21E6E525FFB3}" type="pres">
      <dgm:prSet presAssocID="{1C733223-2C8C-4DC8-8679-6F17D897D627}" presName="sibTrans" presStyleCnt="0"/>
      <dgm:spPr/>
    </dgm:pt>
    <dgm:pt modelId="{810EC4D6-37B2-4753-AE25-D8BB04E19E96}" type="pres">
      <dgm:prSet presAssocID="{153683CB-2B3C-4C40-969B-0761C3DF411D}" presName="node" presStyleLbl="node1" presStyleIdx="4" presStyleCnt="10">
        <dgm:presLayoutVars>
          <dgm:bulletEnabled val="1"/>
        </dgm:presLayoutVars>
      </dgm:prSet>
      <dgm:spPr/>
    </dgm:pt>
    <dgm:pt modelId="{C58DA469-5D7C-4E3B-8F8F-FE6ED550B94B}" type="pres">
      <dgm:prSet presAssocID="{1F15E458-C426-4341-8A69-35DECFCF510F}" presName="sibTrans" presStyleCnt="0"/>
      <dgm:spPr/>
    </dgm:pt>
    <dgm:pt modelId="{1F69D5FD-5FAB-4DED-9512-103F681AB67D}" type="pres">
      <dgm:prSet presAssocID="{6FD4CE96-B883-4300-BB47-BA7860C8A423}" presName="node" presStyleLbl="node1" presStyleIdx="5" presStyleCnt="10">
        <dgm:presLayoutVars>
          <dgm:bulletEnabled val="1"/>
        </dgm:presLayoutVars>
      </dgm:prSet>
      <dgm:spPr/>
    </dgm:pt>
    <dgm:pt modelId="{C0979F0E-6908-476E-9A5D-B8106E10ECFC}" type="pres">
      <dgm:prSet presAssocID="{1EC0F27D-C2D1-4372-85E8-6DCC61AEE8D3}" presName="sibTrans" presStyleCnt="0"/>
      <dgm:spPr/>
    </dgm:pt>
    <dgm:pt modelId="{3A860893-B6FE-46C3-BCBD-A3E14194F328}" type="pres">
      <dgm:prSet presAssocID="{5A9FBBA2-A100-439A-8F6D-BF68EC51DC66}" presName="node" presStyleLbl="node1" presStyleIdx="6" presStyleCnt="10">
        <dgm:presLayoutVars>
          <dgm:bulletEnabled val="1"/>
        </dgm:presLayoutVars>
      </dgm:prSet>
      <dgm:spPr/>
    </dgm:pt>
    <dgm:pt modelId="{A6E7241A-8C30-489F-8586-5496662F028D}" type="pres">
      <dgm:prSet presAssocID="{62DF8E20-9E94-40B5-850B-FABEA9225D97}" presName="sibTrans" presStyleCnt="0"/>
      <dgm:spPr/>
    </dgm:pt>
    <dgm:pt modelId="{7491427D-DB21-43E1-9D78-31DDC258C8CC}" type="pres">
      <dgm:prSet presAssocID="{DAEEBAEE-B6F8-40C6-AFD4-5004A1D44A59}" presName="node" presStyleLbl="node1" presStyleIdx="7" presStyleCnt="10">
        <dgm:presLayoutVars>
          <dgm:bulletEnabled val="1"/>
        </dgm:presLayoutVars>
      </dgm:prSet>
      <dgm:spPr/>
    </dgm:pt>
    <dgm:pt modelId="{CC92B1FE-290D-4E34-9796-25FA65FAC6BC}" type="pres">
      <dgm:prSet presAssocID="{9D8D66D7-C149-4691-8021-1B69AA48E31E}" presName="sibTrans" presStyleCnt="0"/>
      <dgm:spPr/>
    </dgm:pt>
    <dgm:pt modelId="{DD257E8E-A3F0-48B8-B903-E373CC2A5A60}" type="pres">
      <dgm:prSet presAssocID="{80DC6F64-2816-4C03-9DB4-CFA840AD1FCC}" presName="node" presStyleLbl="node1" presStyleIdx="8" presStyleCnt="10">
        <dgm:presLayoutVars>
          <dgm:bulletEnabled val="1"/>
        </dgm:presLayoutVars>
      </dgm:prSet>
      <dgm:spPr/>
    </dgm:pt>
    <dgm:pt modelId="{0373E889-5591-425A-A083-CEA3FDDA8FD8}" type="pres">
      <dgm:prSet presAssocID="{6DBFFC3D-AE76-4096-A342-885494778FC6}" presName="sibTrans" presStyleCnt="0"/>
      <dgm:spPr/>
    </dgm:pt>
    <dgm:pt modelId="{D90FC112-0A5A-4298-887E-2D821AECBE4F}" type="pres">
      <dgm:prSet presAssocID="{3EA268E0-0987-4443-BF4A-296AD20EC5FA}" presName="node" presStyleLbl="node1" presStyleIdx="9" presStyleCnt="10">
        <dgm:presLayoutVars>
          <dgm:bulletEnabled val="1"/>
        </dgm:presLayoutVars>
      </dgm:prSet>
      <dgm:spPr/>
    </dgm:pt>
  </dgm:ptLst>
  <dgm:cxnLst>
    <dgm:cxn modelId="{D76EBA24-AFB4-407A-BE42-400A5084EF93}" type="presOf" srcId="{26A3745D-5C9B-41AD-992B-8E27BAC8E1B9}" destId="{F0EA82D0-2E04-4F2D-BAD3-11A8C15A6C27}" srcOrd="0" destOrd="0" presId="urn:microsoft.com/office/officeart/2005/8/layout/default"/>
    <dgm:cxn modelId="{5A274828-62A1-4A76-80D5-CF3F48BE6930}" type="presOf" srcId="{5A9FBBA2-A100-439A-8F6D-BF68EC51DC66}" destId="{3A860893-B6FE-46C3-BCBD-A3E14194F328}" srcOrd="0" destOrd="0" presId="urn:microsoft.com/office/officeart/2005/8/layout/default"/>
    <dgm:cxn modelId="{CBCC922B-CD15-4480-87D4-B82F0B9EAF3D}" srcId="{D511472A-15FB-4850-866C-9E2B7C91F22C}" destId="{5A9FBBA2-A100-439A-8F6D-BF68EC51DC66}" srcOrd="6" destOrd="0" parTransId="{795B9986-7297-4E28-895B-455835C10EFD}" sibTransId="{62DF8E20-9E94-40B5-850B-FABEA9225D97}"/>
    <dgm:cxn modelId="{F43DD434-C404-48D7-816A-07C89353BF7C}" type="presOf" srcId="{6FD4CE96-B883-4300-BB47-BA7860C8A423}" destId="{1F69D5FD-5FAB-4DED-9512-103F681AB67D}" srcOrd="0" destOrd="0" presId="urn:microsoft.com/office/officeart/2005/8/layout/default"/>
    <dgm:cxn modelId="{DDD40B37-E25D-4650-8AAE-C2D8C2B2D038}" type="presOf" srcId="{D511472A-15FB-4850-866C-9E2B7C91F22C}" destId="{9712E4E0-CAE7-4BCA-BDE8-BFD71A2AC25E}" srcOrd="0" destOrd="0" presId="urn:microsoft.com/office/officeart/2005/8/layout/default"/>
    <dgm:cxn modelId="{4FBAA93A-5A6C-4832-8925-5DC02B1CFD9D}" srcId="{D511472A-15FB-4850-866C-9E2B7C91F22C}" destId="{153683CB-2B3C-4C40-969B-0761C3DF411D}" srcOrd="4" destOrd="0" parTransId="{A24C11AE-DB82-4B06-9BD0-1DE36F2A741F}" sibTransId="{1F15E458-C426-4341-8A69-35DECFCF510F}"/>
    <dgm:cxn modelId="{EFAC3977-EA2E-44C4-BCA9-6B237DFC8BB6}" srcId="{D511472A-15FB-4850-866C-9E2B7C91F22C}" destId="{E115B5E1-FFA7-41BA-ACAD-1556E98104C9}" srcOrd="1" destOrd="0" parTransId="{22D45189-0F2A-462C-9A67-56A87D586226}" sibTransId="{129F899A-323C-46D6-8A5C-40B76896B7FC}"/>
    <dgm:cxn modelId="{BCFDF257-7A9F-4BA1-BAEC-D134AD01B81E}" srcId="{D511472A-15FB-4850-866C-9E2B7C91F22C}" destId="{80DC6F64-2816-4C03-9DB4-CFA840AD1FCC}" srcOrd="8" destOrd="0" parTransId="{988044E7-CF9E-4BA0-B9E9-3C93667E0477}" sibTransId="{6DBFFC3D-AE76-4096-A342-885494778FC6}"/>
    <dgm:cxn modelId="{AA3ECC78-B5ED-402B-BE3C-124DE72050DB}" srcId="{D511472A-15FB-4850-866C-9E2B7C91F22C}" destId="{26000DC9-5637-40F7-9239-51CD9138FF6A}" srcOrd="3" destOrd="0" parTransId="{490C9872-D5FE-41C6-9B27-B9C4E3F2301C}" sibTransId="{1C733223-2C8C-4DC8-8679-6F17D897D627}"/>
    <dgm:cxn modelId="{7E8A5781-81FE-4A32-A3E6-CA55ADEF5086}" type="presOf" srcId="{80DC6F64-2816-4C03-9DB4-CFA840AD1FCC}" destId="{DD257E8E-A3F0-48B8-B903-E373CC2A5A60}" srcOrd="0" destOrd="0" presId="urn:microsoft.com/office/officeart/2005/8/layout/default"/>
    <dgm:cxn modelId="{A8671987-3DE1-471B-8C82-7D609C022AC1}" type="presOf" srcId="{1B1088BB-34ED-45DC-BDFE-8E5D57AD6116}" destId="{69A3C938-757F-46A1-BF40-6557F7FA6338}" srcOrd="0" destOrd="0" presId="urn:microsoft.com/office/officeart/2005/8/layout/default"/>
    <dgm:cxn modelId="{F50216A1-2985-4205-821D-05930FFB1AA9}" srcId="{D511472A-15FB-4850-866C-9E2B7C91F22C}" destId="{3EA268E0-0987-4443-BF4A-296AD20EC5FA}" srcOrd="9" destOrd="0" parTransId="{9FFF7708-72C6-4356-96E8-8CCF50796F73}" sibTransId="{5006EFB9-BBEF-48DE-8C3A-AF7A7A0DC849}"/>
    <dgm:cxn modelId="{DD9BECAC-8F7C-4A34-AF56-A694EA0C08BD}" srcId="{D511472A-15FB-4850-866C-9E2B7C91F22C}" destId="{1B1088BB-34ED-45DC-BDFE-8E5D57AD6116}" srcOrd="0" destOrd="0" parTransId="{661DE4E2-82E8-4B3B-A9D4-9D42BE57DC9A}" sibTransId="{3888DC81-FACE-4CF0-8A10-96D03862CF6A}"/>
    <dgm:cxn modelId="{DD74B3AE-2E02-46AA-8D2D-3013CE71F034}" type="presOf" srcId="{153683CB-2B3C-4C40-969B-0761C3DF411D}" destId="{810EC4D6-37B2-4753-AE25-D8BB04E19E96}" srcOrd="0" destOrd="0" presId="urn:microsoft.com/office/officeart/2005/8/layout/default"/>
    <dgm:cxn modelId="{993E9CB2-EB60-4D8F-967F-0C22414E2500}" type="presOf" srcId="{DAEEBAEE-B6F8-40C6-AFD4-5004A1D44A59}" destId="{7491427D-DB21-43E1-9D78-31DDC258C8CC}" srcOrd="0" destOrd="0" presId="urn:microsoft.com/office/officeart/2005/8/layout/default"/>
    <dgm:cxn modelId="{7C98DEC0-E40A-4F44-8AB4-BF86F04A6753}" type="presOf" srcId="{26000DC9-5637-40F7-9239-51CD9138FF6A}" destId="{AE8233E7-5F4A-4409-95CB-31FEF9725454}" srcOrd="0" destOrd="0" presId="urn:microsoft.com/office/officeart/2005/8/layout/default"/>
    <dgm:cxn modelId="{224E1DC1-EB20-4E22-BB17-4CA610D7B574}" type="presOf" srcId="{E115B5E1-FFA7-41BA-ACAD-1556E98104C9}" destId="{E6987E8D-F8CD-48A2-929A-023B5AD14FCB}" srcOrd="0" destOrd="0" presId="urn:microsoft.com/office/officeart/2005/8/layout/default"/>
    <dgm:cxn modelId="{82A3CACF-B4C4-46C8-8A60-A9FF33249A7C}" srcId="{D511472A-15FB-4850-866C-9E2B7C91F22C}" destId="{DAEEBAEE-B6F8-40C6-AFD4-5004A1D44A59}" srcOrd="7" destOrd="0" parTransId="{3F325201-A981-4361-961B-6F7BA5355EAF}" sibTransId="{9D8D66D7-C149-4691-8021-1B69AA48E31E}"/>
    <dgm:cxn modelId="{60CA2AEA-01EF-4AA5-9DFD-7161715AAA80}" type="presOf" srcId="{3EA268E0-0987-4443-BF4A-296AD20EC5FA}" destId="{D90FC112-0A5A-4298-887E-2D821AECBE4F}" srcOrd="0" destOrd="0" presId="urn:microsoft.com/office/officeart/2005/8/layout/default"/>
    <dgm:cxn modelId="{80096BEA-48BD-4660-B2C2-3315387CA7A1}" srcId="{D511472A-15FB-4850-866C-9E2B7C91F22C}" destId="{26A3745D-5C9B-41AD-992B-8E27BAC8E1B9}" srcOrd="2" destOrd="0" parTransId="{78B4D7CE-46D8-4E21-8544-1FF1F8850D17}" sibTransId="{B1A3F2CA-1EEB-441A-B63D-AB69CED57B8D}"/>
    <dgm:cxn modelId="{8DF69AFA-6169-4D98-9972-E357F2AECCA7}" srcId="{D511472A-15FB-4850-866C-9E2B7C91F22C}" destId="{6FD4CE96-B883-4300-BB47-BA7860C8A423}" srcOrd="5" destOrd="0" parTransId="{A7E8BB84-4599-45E9-B878-99FA5AB1347F}" sibTransId="{1EC0F27D-C2D1-4372-85E8-6DCC61AEE8D3}"/>
    <dgm:cxn modelId="{D4ED66E9-1F91-4795-9E16-4B398451EBF4}" type="presParOf" srcId="{9712E4E0-CAE7-4BCA-BDE8-BFD71A2AC25E}" destId="{69A3C938-757F-46A1-BF40-6557F7FA6338}" srcOrd="0" destOrd="0" presId="urn:microsoft.com/office/officeart/2005/8/layout/default"/>
    <dgm:cxn modelId="{A42F88FD-FBB9-44AE-BCF9-F2F950C3AA41}" type="presParOf" srcId="{9712E4E0-CAE7-4BCA-BDE8-BFD71A2AC25E}" destId="{6AA0207C-B35F-4335-88B2-1AF2AE4DA428}" srcOrd="1" destOrd="0" presId="urn:microsoft.com/office/officeart/2005/8/layout/default"/>
    <dgm:cxn modelId="{84517ECD-23A8-4528-B35B-1450457C8CB3}" type="presParOf" srcId="{9712E4E0-CAE7-4BCA-BDE8-BFD71A2AC25E}" destId="{E6987E8D-F8CD-48A2-929A-023B5AD14FCB}" srcOrd="2" destOrd="0" presId="urn:microsoft.com/office/officeart/2005/8/layout/default"/>
    <dgm:cxn modelId="{6EBAEA72-5300-4986-B023-6C799AA9C101}" type="presParOf" srcId="{9712E4E0-CAE7-4BCA-BDE8-BFD71A2AC25E}" destId="{9A860FE6-BCDD-4867-A9AB-2B7A7554AF4D}" srcOrd="3" destOrd="0" presId="urn:microsoft.com/office/officeart/2005/8/layout/default"/>
    <dgm:cxn modelId="{606DDE15-F149-474D-A7B3-15DE4898CD04}" type="presParOf" srcId="{9712E4E0-CAE7-4BCA-BDE8-BFD71A2AC25E}" destId="{F0EA82D0-2E04-4F2D-BAD3-11A8C15A6C27}" srcOrd="4" destOrd="0" presId="urn:microsoft.com/office/officeart/2005/8/layout/default"/>
    <dgm:cxn modelId="{3EF70C42-FEE8-493C-8380-CD259A6404DF}" type="presParOf" srcId="{9712E4E0-CAE7-4BCA-BDE8-BFD71A2AC25E}" destId="{7D50D6BA-1D86-4C80-9196-624D2EB6984E}" srcOrd="5" destOrd="0" presId="urn:microsoft.com/office/officeart/2005/8/layout/default"/>
    <dgm:cxn modelId="{D68B1615-7E70-42EC-843C-E5F4BDAC480E}" type="presParOf" srcId="{9712E4E0-CAE7-4BCA-BDE8-BFD71A2AC25E}" destId="{AE8233E7-5F4A-4409-95CB-31FEF9725454}" srcOrd="6" destOrd="0" presId="urn:microsoft.com/office/officeart/2005/8/layout/default"/>
    <dgm:cxn modelId="{364F70F8-1D53-415E-9267-B763591F5A96}" type="presParOf" srcId="{9712E4E0-CAE7-4BCA-BDE8-BFD71A2AC25E}" destId="{8A6AAB9B-5F66-4D55-9155-21E6E525FFB3}" srcOrd="7" destOrd="0" presId="urn:microsoft.com/office/officeart/2005/8/layout/default"/>
    <dgm:cxn modelId="{FAED7621-02B7-4107-88EA-5831EC6017B2}" type="presParOf" srcId="{9712E4E0-CAE7-4BCA-BDE8-BFD71A2AC25E}" destId="{810EC4D6-37B2-4753-AE25-D8BB04E19E96}" srcOrd="8" destOrd="0" presId="urn:microsoft.com/office/officeart/2005/8/layout/default"/>
    <dgm:cxn modelId="{DAA2B114-D749-485C-846F-51D6B693C8DD}" type="presParOf" srcId="{9712E4E0-CAE7-4BCA-BDE8-BFD71A2AC25E}" destId="{C58DA469-5D7C-4E3B-8F8F-FE6ED550B94B}" srcOrd="9" destOrd="0" presId="urn:microsoft.com/office/officeart/2005/8/layout/default"/>
    <dgm:cxn modelId="{1C75B47F-A05E-4F2F-ACAF-854DE15F8F35}" type="presParOf" srcId="{9712E4E0-CAE7-4BCA-BDE8-BFD71A2AC25E}" destId="{1F69D5FD-5FAB-4DED-9512-103F681AB67D}" srcOrd="10" destOrd="0" presId="urn:microsoft.com/office/officeart/2005/8/layout/default"/>
    <dgm:cxn modelId="{DBBFB65F-80D1-48E9-8E55-62C3692839BB}" type="presParOf" srcId="{9712E4E0-CAE7-4BCA-BDE8-BFD71A2AC25E}" destId="{C0979F0E-6908-476E-9A5D-B8106E10ECFC}" srcOrd="11" destOrd="0" presId="urn:microsoft.com/office/officeart/2005/8/layout/default"/>
    <dgm:cxn modelId="{2F6B947A-5520-4316-A16E-0C7305586D98}" type="presParOf" srcId="{9712E4E0-CAE7-4BCA-BDE8-BFD71A2AC25E}" destId="{3A860893-B6FE-46C3-BCBD-A3E14194F328}" srcOrd="12" destOrd="0" presId="urn:microsoft.com/office/officeart/2005/8/layout/default"/>
    <dgm:cxn modelId="{9E163BA2-A44D-4EB2-A445-24D3F87563CA}" type="presParOf" srcId="{9712E4E0-CAE7-4BCA-BDE8-BFD71A2AC25E}" destId="{A6E7241A-8C30-489F-8586-5496662F028D}" srcOrd="13" destOrd="0" presId="urn:microsoft.com/office/officeart/2005/8/layout/default"/>
    <dgm:cxn modelId="{4E07E281-5DE4-4B1F-9607-C0F997547978}" type="presParOf" srcId="{9712E4E0-CAE7-4BCA-BDE8-BFD71A2AC25E}" destId="{7491427D-DB21-43E1-9D78-31DDC258C8CC}" srcOrd="14" destOrd="0" presId="urn:microsoft.com/office/officeart/2005/8/layout/default"/>
    <dgm:cxn modelId="{BD843259-5946-4E9F-A4EC-20B1882F7FBF}" type="presParOf" srcId="{9712E4E0-CAE7-4BCA-BDE8-BFD71A2AC25E}" destId="{CC92B1FE-290D-4E34-9796-25FA65FAC6BC}" srcOrd="15" destOrd="0" presId="urn:microsoft.com/office/officeart/2005/8/layout/default"/>
    <dgm:cxn modelId="{D2BA1180-6FAA-4177-898B-F33341B593A2}" type="presParOf" srcId="{9712E4E0-CAE7-4BCA-BDE8-BFD71A2AC25E}" destId="{DD257E8E-A3F0-48B8-B903-E373CC2A5A60}" srcOrd="16" destOrd="0" presId="urn:microsoft.com/office/officeart/2005/8/layout/default"/>
    <dgm:cxn modelId="{0B526E70-E07D-4807-8261-C8665B7D8D6D}" type="presParOf" srcId="{9712E4E0-CAE7-4BCA-BDE8-BFD71A2AC25E}" destId="{0373E889-5591-425A-A083-CEA3FDDA8FD8}" srcOrd="17" destOrd="0" presId="urn:microsoft.com/office/officeart/2005/8/layout/default"/>
    <dgm:cxn modelId="{3C016FA8-545D-4884-BBAE-1ED0A7E1C02D}" type="presParOf" srcId="{9712E4E0-CAE7-4BCA-BDE8-BFD71A2AC25E}" destId="{D90FC112-0A5A-4298-887E-2D821AECBE4F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86497E-8C4B-4A5E-86B0-28BFA65E4BD7}" type="doc">
      <dgm:prSet loTypeId="urn:microsoft.com/office/officeart/2005/8/layout/default" loCatId="list" qsTypeId="urn:microsoft.com/office/officeart/2009/2/quickstyle/3d8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A23756-624E-4B15-90A6-FE58EEBA2329}">
      <dgm:prSet/>
      <dgm:spPr/>
      <dgm:t>
        <a:bodyPr/>
        <a:lstStyle/>
        <a:p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Trained models on both Partial dataset (only features of node D) and full Dataset in each. scenario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CD526A-36B6-4BFE-973C-E44BCE9A17D3}" type="parTrans" cxnId="{2317E27B-0DAE-4AB7-ACB2-B82FF22F0F50}">
      <dgm:prSet/>
      <dgm:spPr/>
      <dgm:t>
        <a:bodyPr/>
        <a:lstStyle/>
        <a:p>
          <a:endParaRPr lang="en-US"/>
        </a:p>
      </dgm:t>
    </dgm:pt>
    <dgm:pt modelId="{85A3602E-4D8E-4C5E-9FA8-3C582122F779}" type="sibTrans" cxnId="{2317E27B-0DAE-4AB7-ACB2-B82FF22F0F50}">
      <dgm:prSet/>
      <dgm:spPr/>
      <dgm:t>
        <a:bodyPr/>
        <a:lstStyle/>
        <a:p>
          <a:endParaRPr lang="en-US"/>
        </a:p>
      </dgm:t>
    </dgm:pt>
    <dgm:pt modelId="{ED59BFD1-ED5D-4A27-B0FE-DD79381742D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Trained models on the size of  training 0.8 and test set 0.2 </a:t>
          </a:r>
        </a:p>
      </dgm:t>
    </dgm:pt>
    <dgm:pt modelId="{94B8AAC8-401E-4741-822B-76DB46A189B3}" type="parTrans" cxnId="{39548629-461C-4DF5-B910-B40E188D96E3}">
      <dgm:prSet/>
      <dgm:spPr/>
      <dgm:t>
        <a:bodyPr/>
        <a:lstStyle/>
        <a:p>
          <a:endParaRPr lang="en-US"/>
        </a:p>
      </dgm:t>
    </dgm:pt>
    <dgm:pt modelId="{FCEBD82D-5D46-4E8D-AEA6-DE2023735378}" type="sibTrans" cxnId="{39548629-461C-4DF5-B910-B40E188D96E3}">
      <dgm:prSet/>
      <dgm:spPr/>
      <dgm:t>
        <a:bodyPr/>
        <a:lstStyle/>
        <a:p>
          <a:endParaRPr lang="en-US"/>
        </a:p>
      </dgm:t>
    </dgm:pt>
    <dgm:pt modelId="{53A2165B-909F-43D1-AB68-F8B3608512E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Trained models both with and without standardizing the extracted features to observe the impact of standardization on the final model training</a:t>
          </a:r>
        </a:p>
      </dgm:t>
    </dgm:pt>
    <dgm:pt modelId="{CF3476E6-7986-457B-9BD9-9884681C90CF}" type="parTrans" cxnId="{2F4BD95D-C420-4979-90A9-FB18909BDC02}">
      <dgm:prSet/>
      <dgm:spPr/>
      <dgm:t>
        <a:bodyPr/>
        <a:lstStyle/>
        <a:p>
          <a:endParaRPr lang="en-US"/>
        </a:p>
      </dgm:t>
    </dgm:pt>
    <dgm:pt modelId="{60B93500-F1F7-46FA-9FE2-AD94DA9908CF}" type="sibTrans" cxnId="{2F4BD95D-C420-4979-90A9-FB18909BDC02}">
      <dgm:prSet/>
      <dgm:spPr/>
      <dgm:t>
        <a:bodyPr/>
        <a:lstStyle/>
        <a:p>
          <a:endParaRPr lang="en-US"/>
        </a:p>
      </dgm:t>
    </dgm:pt>
    <dgm:pt modelId="{F1AAF64F-3FDF-4043-B9E7-7D6ED3A89AB0}" type="pres">
      <dgm:prSet presAssocID="{B286497E-8C4B-4A5E-86B0-28BFA65E4BD7}" presName="diagram" presStyleCnt="0">
        <dgm:presLayoutVars>
          <dgm:dir/>
          <dgm:resizeHandles val="exact"/>
        </dgm:presLayoutVars>
      </dgm:prSet>
      <dgm:spPr/>
    </dgm:pt>
    <dgm:pt modelId="{199F603F-622E-4447-883B-73ECA46E465D}" type="pres">
      <dgm:prSet presAssocID="{63A23756-624E-4B15-90A6-FE58EEBA2329}" presName="node" presStyleLbl="node1" presStyleIdx="0" presStyleCnt="3">
        <dgm:presLayoutVars>
          <dgm:bulletEnabled val="1"/>
        </dgm:presLayoutVars>
      </dgm:prSet>
      <dgm:spPr/>
    </dgm:pt>
    <dgm:pt modelId="{7A6B91AD-E635-4167-97B0-3DCD2611F9D1}" type="pres">
      <dgm:prSet presAssocID="{85A3602E-4D8E-4C5E-9FA8-3C582122F779}" presName="sibTrans" presStyleCnt="0"/>
      <dgm:spPr/>
    </dgm:pt>
    <dgm:pt modelId="{98C56564-A352-4E82-BCD6-329556914142}" type="pres">
      <dgm:prSet presAssocID="{ED59BFD1-ED5D-4A27-B0FE-DD79381742D4}" presName="node" presStyleLbl="node1" presStyleIdx="1" presStyleCnt="3">
        <dgm:presLayoutVars>
          <dgm:bulletEnabled val="1"/>
        </dgm:presLayoutVars>
      </dgm:prSet>
      <dgm:spPr/>
    </dgm:pt>
    <dgm:pt modelId="{1563D9E6-5442-4090-B910-92E10ADFFFCB}" type="pres">
      <dgm:prSet presAssocID="{FCEBD82D-5D46-4E8D-AEA6-DE2023735378}" presName="sibTrans" presStyleCnt="0"/>
      <dgm:spPr/>
    </dgm:pt>
    <dgm:pt modelId="{ACD815DE-1E5E-46A3-A3E8-5D5FAA6E122C}" type="pres">
      <dgm:prSet presAssocID="{53A2165B-909F-43D1-AB68-F8B3608512E0}" presName="node" presStyleLbl="node1" presStyleIdx="2" presStyleCnt="3">
        <dgm:presLayoutVars>
          <dgm:bulletEnabled val="1"/>
        </dgm:presLayoutVars>
      </dgm:prSet>
      <dgm:spPr/>
    </dgm:pt>
  </dgm:ptLst>
  <dgm:cxnLst>
    <dgm:cxn modelId="{A0F52E12-D852-4CB0-9654-259421AA9463}" type="presOf" srcId="{ED59BFD1-ED5D-4A27-B0FE-DD79381742D4}" destId="{98C56564-A352-4E82-BCD6-329556914142}" srcOrd="0" destOrd="0" presId="urn:microsoft.com/office/officeart/2005/8/layout/default"/>
    <dgm:cxn modelId="{39548629-461C-4DF5-B910-B40E188D96E3}" srcId="{B286497E-8C4B-4A5E-86B0-28BFA65E4BD7}" destId="{ED59BFD1-ED5D-4A27-B0FE-DD79381742D4}" srcOrd="1" destOrd="0" parTransId="{94B8AAC8-401E-4741-822B-76DB46A189B3}" sibTransId="{FCEBD82D-5D46-4E8D-AEA6-DE2023735378}"/>
    <dgm:cxn modelId="{2F4BD95D-C420-4979-90A9-FB18909BDC02}" srcId="{B286497E-8C4B-4A5E-86B0-28BFA65E4BD7}" destId="{53A2165B-909F-43D1-AB68-F8B3608512E0}" srcOrd="2" destOrd="0" parTransId="{CF3476E6-7986-457B-9BD9-9884681C90CF}" sibTransId="{60B93500-F1F7-46FA-9FE2-AD94DA9908CF}"/>
    <dgm:cxn modelId="{2317E27B-0DAE-4AB7-ACB2-B82FF22F0F50}" srcId="{B286497E-8C4B-4A5E-86B0-28BFA65E4BD7}" destId="{63A23756-624E-4B15-90A6-FE58EEBA2329}" srcOrd="0" destOrd="0" parTransId="{8CCD526A-36B6-4BFE-973C-E44BCE9A17D3}" sibTransId="{85A3602E-4D8E-4C5E-9FA8-3C582122F779}"/>
    <dgm:cxn modelId="{93A626A4-0BF9-4CBE-B3BD-DC010D4E5116}" type="presOf" srcId="{B286497E-8C4B-4A5E-86B0-28BFA65E4BD7}" destId="{F1AAF64F-3FDF-4043-B9E7-7D6ED3A89AB0}" srcOrd="0" destOrd="0" presId="urn:microsoft.com/office/officeart/2005/8/layout/default"/>
    <dgm:cxn modelId="{190769AA-E529-4ECC-AA9B-B50C26782901}" type="presOf" srcId="{63A23756-624E-4B15-90A6-FE58EEBA2329}" destId="{199F603F-622E-4447-883B-73ECA46E465D}" srcOrd="0" destOrd="0" presId="urn:microsoft.com/office/officeart/2005/8/layout/default"/>
    <dgm:cxn modelId="{576D2AD5-BCD4-4E5D-9004-F253BFB78028}" type="presOf" srcId="{53A2165B-909F-43D1-AB68-F8B3608512E0}" destId="{ACD815DE-1E5E-46A3-A3E8-5D5FAA6E122C}" srcOrd="0" destOrd="0" presId="urn:microsoft.com/office/officeart/2005/8/layout/default"/>
    <dgm:cxn modelId="{85D93806-679A-47AE-B110-B47BE66ED4D2}" type="presParOf" srcId="{F1AAF64F-3FDF-4043-B9E7-7D6ED3A89AB0}" destId="{199F603F-622E-4447-883B-73ECA46E465D}" srcOrd="0" destOrd="0" presId="urn:microsoft.com/office/officeart/2005/8/layout/default"/>
    <dgm:cxn modelId="{79BA9525-FBA8-4CE3-8459-E3A4E4C56E2A}" type="presParOf" srcId="{F1AAF64F-3FDF-4043-B9E7-7D6ED3A89AB0}" destId="{7A6B91AD-E635-4167-97B0-3DCD2611F9D1}" srcOrd="1" destOrd="0" presId="urn:microsoft.com/office/officeart/2005/8/layout/default"/>
    <dgm:cxn modelId="{8B391300-2A4F-4987-8D74-4C1AA0A8A966}" type="presParOf" srcId="{F1AAF64F-3FDF-4043-B9E7-7D6ED3A89AB0}" destId="{98C56564-A352-4E82-BCD6-329556914142}" srcOrd="2" destOrd="0" presId="urn:microsoft.com/office/officeart/2005/8/layout/default"/>
    <dgm:cxn modelId="{ED714B0E-7D5E-4630-87F0-99106A55A6FB}" type="presParOf" srcId="{F1AAF64F-3FDF-4043-B9E7-7D6ED3A89AB0}" destId="{1563D9E6-5442-4090-B910-92E10ADFFFCB}" srcOrd="3" destOrd="0" presId="urn:microsoft.com/office/officeart/2005/8/layout/default"/>
    <dgm:cxn modelId="{E338A89F-07BD-4703-BFE2-79487A9FF00C}" type="presParOf" srcId="{F1AAF64F-3FDF-4043-B9E7-7D6ED3A89AB0}" destId="{ACD815DE-1E5E-46A3-A3E8-5D5FAA6E122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3C938-757F-46A1-BF40-6557F7FA6338}">
      <dsp:nvSpPr>
        <dsp:cNvPr id="0" name=""/>
        <dsp:cNvSpPr/>
      </dsp:nvSpPr>
      <dsp:spPr>
        <a:xfrm>
          <a:off x="204100" y="2891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Project overview </a:t>
          </a:r>
        </a:p>
      </dsp:txBody>
      <dsp:txXfrm>
        <a:off x="204100" y="2891"/>
        <a:ext cx="1609464" cy="965678"/>
      </dsp:txXfrm>
    </dsp:sp>
    <dsp:sp modelId="{E6987E8D-F8CD-48A2-929A-023B5AD14FCB}">
      <dsp:nvSpPr>
        <dsp:cNvPr id="0" name=""/>
        <dsp:cNvSpPr/>
      </dsp:nvSpPr>
      <dsp:spPr>
        <a:xfrm>
          <a:off x="1974512" y="2891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Data Preprocessing </a:t>
          </a:r>
        </a:p>
      </dsp:txBody>
      <dsp:txXfrm>
        <a:off x="1974512" y="2891"/>
        <a:ext cx="1609464" cy="965678"/>
      </dsp:txXfrm>
    </dsp:sp>
    <dsp:sp modelId="{F0EA82D0-2E04-4F2D-BAD3-11A8C15A6C27}">
      <dsp:nvSpPr>
        <dsp:cNvPr id="0" name=""/>
        <dsp:cNvSpPr/>
      </dsp:nvSpPr>
      <dsp:spPr>
        <a:xfrm>
          <a:off x="3744923" y="2891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 Data Analysis </a:t>
          </a:r>
        </a:p>
      </dsp:txBody>
      <dsp:txXfrm>
        <a:off x="3744923" y="2891"/>
        <a:ext cx="1609464" cy="965678"/>
      </dsp:txXfrm>
    </dsp:sp>
    <dsp:sp modelId="{AE8233E7-5F4A-4409-95CB-31FEF9725454}">
      <dsp:nvSpPr>
        <dsp:cNvPr id="0" name=""/>
        <dsp:cNvSpPr/>
      </dsp:nvSpPr>
      <dsp:spPr>
        <a:xfrm>
          <a:off x="204100" y="1129516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Data Visualization</a:t>
          </a:r>
        </a:p>
      </dsp:txBody>
      <dsp:txXfrm>
        <a:off x="204100" y="1129516"/>
        <a:ext cx="1609464" cy="965678"/>
      </dsp:txXfrm>
    </dsp:sp>
    <dsp:sp modelId="{810EC4D6-37B2-4753-AE25-D8BB04E19E96}">
      <dsp:nvSpPr>
        <dsp:cNvPr id="0" name=""/>
        <dsp:cNvSpPr/>
      </dsp:nvSpPr>
      <dsp:spPr>
        <a:xfrm>
          <a:off x="1974512" y="1129516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5. Feature Extraction </a:t>
          </a:r>
        </a:p>
      </dsp:txBody>
      <dsp:txXfrm>
        <a:off x="1974512" y="1129516"/>
        <a:ext cx="1609464" cy="965678"/>
      </dsp:txXfrm>
    </dsp:sp>
    <dsp:sp modelId="{1F69D5FD-5FAB-4DED-9512-103F681AB67D}">
      <dsp:nvSpPr>
        <dsp:cNvPr id="0" name=""/>
        <dsp:cNvSpPr/>
      </dsp:nvSpPr>
      <dsp:spPr>
        <a:xfrm>
          <a:off x="3744923" y="1129516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6. Feature Analysis </a:t>
          </a:r>
        </a:p>
      </dsp:txBody>
      <dsp:txXfrm>
        <a:off x="3744923" y="1129516"/>
        <a:ext cx="1609464" cy="965678"/>
      </dsp:txXfrm>
    </dsp:sp>
    <dsp:sp modelId="{3A860893-B6FE-46C3-BCBD-A3E14194F328}">
      <dsp:nvSpPr>
        <dsp:cNvPr id="0" name=""/>
        <dsp:cNvSpPr/>
      </dsp:nvSpPr>
      <dsp:spPr>
        <a:xfrm>
          <a:off x="204100" y="2256142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7.</a:t>
          </a:r>
          <a:r>
            <a:rPr lang="fa-IR" sz="1800" kern="1200" dirty="0"/>
            <a:t> </a:t>
          </a:r>
          <a:r>
            <a:rPr lang="en-US" sz="1800" kern="1200" dirty="0"/>
            <a:t>Models Training  </a:t>
          </a:r>
        </a:p>
      </dsp:txBody>
      <dsp:txXfrm>
        <a:off x="204100" y="2256142"/>
        <a:ext cx="1609464" cy="965678"/>
      </dsp:txXfrm>
    </dsp:sp>
    <dsp:sp modelId="{7491427D-DB21-43E1-9D78-31DDC258C8CC}">
      <dsp:nvSpPr>
        <dsp:cNvPr id="0" name=""/>
        <dsp:cNvSpPr/>
      </dsp:nvSpPr>
      <dsp:spPr>
        <a:xfrm>
          <a:off x="1974512" y="2256142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8.</a:t>
          </a:r>
          <a:r>
            <a:rPr lang="fa-IR" sz="1800" kern="1200" dirty="0"/>
            <a:t> </a:t>
          </a:r>
          <a:r>
            <a:rPr lang="en-US" sz="1800" kern="1200" dirty="0"/>
            <a:t>Results</a:t>
          </a:r>
        </a:p>
      </dsp:txBody>
      <dsp:txXfrm>
        <a:off x="1974512" y="2256142"/>
        <a:ext cx="1609464" cy="965678"/>
      </dsp:txXfrm>
    </dsp:sp>
    <dsp:sp modelId="{DD257E8E-A3F0-48B8-B903-E373CC2A5A60}">
      <dsp:nvSpPr>
        <dsp:cNvPr id="0" name=""/>
        <dsp:cNvSpPr/>
      </dsp:nvSpPr>
      <dsp:spPr>
        <a:xfrm>
          <a:off x="3744923" y="2256142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9. Explainable AI </a:t>
          </a:r>
        </a:p>
      </dsp:txBody>
      <dsp:txXfrm>
        <a:off x="3744923" y="2256142"/>
        <a:ext cx="1609464" cy="965678"/>
      </dsp:txXfrm>
    </dsp:sp>
    <dsp:sp modelId="{D90FC112-0A5A-4298-887E-2D821AECBE4F}">
      <dsp:nvSpPr>
        <dsp:cNvPr id="0" name=""/>
        <dsp:cNvSpPr/>
      </dsp:nvSpPr>
      <dsp:spPr>
        <a:xfrm>
          <a:off x="1974512" y="3382767"/>
          <a:ext cx="1609464" cy="96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10. Conclusion </a:t>
          </a:r>
        </a:p>
      </dsp:txBody>
      <dsp:txXfrm>
        <a:off x="1974512" y="3382767"/>
        <a:ext cx="1609464" cy="965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F603F-622E-4447-883B-73ECA46E465D}">
      <dsp:nvSpPr>
        <dsp:cNvPr id="0" name=""/>
        <dsp:cNvSpPr/>
      </dsp:nvSpPr>
      <dsp:spPr>
        <a:xfrm>
          <a:off x="0" y="988600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Trained models on both Partial dataset (only features of node D) and full Dataset in each. scenario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988600"/>
        <a:ext cx="3286125" cy="1971675"/>
      </dsp:txXfrm>
    </dsp:sp>
    <dsp:sp modelId="{98C56564-A352-4E82-BCD6-329556914142}">
      <dsp:nvSpPr>
        <dsp:cNvPr id="0" name=""/>
        <dsp:cNvSpPr/>
      </dsp:nvSpPr>
      <dsp:spPr>
        <a:xfrm>
          <a:off x="3614737" y="988600"/>
          <a:ext cx="3286125" cy="1971675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models on the size of  training 0.8 and test set 0.2 </a:t>
          </a:r>
        </a:p>
      </dsp:txBody>
      <dsp:txXfrm>
        <a:off x="3614737" y="988600"/>
        <a:ext cx="3286125" cy="1971675"/>
      </dsp:txXfrm>
    </dsp:sp>
    <dsp:sp modelId="{ACD815DE-1E5E-46A3-A3E8-5D5FAA6E122C}">
      <dsp:nvSpPr>
        <dsp:cNvPr id="0" name=""/>
        <dsp:cNvSpPr/>
      </dsp:nvSpPr>
      <dsp:spPr>
        <a:xfrm>
          <a:off x="7229475" y="988600"/>
          <a:ext cx="3286125" cy="1971675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models both with and without standardizing the extracted features to observe the impact of standardization on the final model training</a:t>
          </a:r>
        </a:p>
      </dsp:txBody>
      <dsp:txXfrm>
        <a:off x="7229475" y="988600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B07D7-BED1-4A30-8A4C-E680736D6184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12058-968A-4376-BE44-4543F381C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52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12058-968A-4376-BE44-4543F381C1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8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12058-968A-4376-BE44-4543F381C1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1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7C9-B1CF-5E28-DDCC-FC08D6E84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B194E-9554-2625-BD3C-60552F9FF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E1516-E6E1-2670-CE0D-D698F0B1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73BA4-A55E-0FFA-D8FC-7103139E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FD775-2FC2-DA66-10B8-17C54BCD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4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9847-3770-CFAA-1C16-F291FEA0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C5EB4-28E8-D2FB-EC66-6B7DE65EF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91FF-1DA1-960E-6FC7-BB1CC8A2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D831C-C72A-3B81-8293-956A5766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CE579-BB8F-7591-029B-0AF1B71E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DEC30-4EE5-D061-D728-4A29EDD94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F6FA1-9E3D-297B-9B6B-C2CCF802C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990B1-5DF4-507D-4F15-42AC565C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AC213-97B0-2EC0-DB39-2C814942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CCA9C-8A9F-C8A5-3068-DDD65F5D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77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62A25-6E73-7CF2-3EC0-4800AB69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46B86-0E10-619C-67B2-0A81946BD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61388-DB93-ECE7-1E98-482649FB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84463-BE38-D238-4049-E8C1C4DB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40FCB-C933-800F-1DB5-D712A49F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0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4FEE-45AB-0B74-19FB-97AD08BD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BA69E-D3D0-93EE-2D68-A7D8C690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88902-6FBC-C10D-05A9-092ACA1E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4D288-0C3B-FD23-666B-9DCCDD5A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AF677-5DBC-E98D-36FF-CA844DCD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7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02D5-D86D-3CA4-CB73-86DF0810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D40F5-A32E-28E9-7F6B-BCF5BFB79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9022E-9D17-A959-014F-72DB258A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605C7-6004-0FA2-1795-B9B1C55E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16328-1CFB-E2B5-53FC-148807BD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9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3C0D-4E1A-EC4E-A590-8A3E9600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B9213-5EAC-FE50-D09D-60C9814FB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5238F-370F-CC97-FBE5-72DEFB4EE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7B14C-521C-A194-C0EF-C2186399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53244-7E49-8E52-A6EC-C8F2DD5B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E2BFA-A0CC-E936-7405-A5C5F129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5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423F-C41C-63C7-BCBC-D218BDBE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2CE55-65F5-C048-F9E6-E6327C285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4397D-A023-2F72-0FD2-8E3285574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649A6-E793-4B72-C3BF-51E87C314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A4C96-EBF7-1D16-280C-F6B7151EF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BC444-7322-C2BC-CFDD-1E9B80677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3EB7A0-AED5-D335-E90F-3CA0A584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CB0CA-6487-C526-D662-5E2139B9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54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8CA8-B4E7-CC1F-FD1F-15BF8D7E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99783-3F86-9A4D-DA1A-8A0F2745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1E9E1-566A-A54E-E649-780A241B9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102A4-E179-32C1-7733-A1EB4E04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91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8BDE4-92DF-46C1-BB55-41AF4507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8145E-11C0-8847-CFC1-0DFE54AD1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5F594-A7BC-1C8E-90DD-D1A2DEC6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6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C773-5A79-DAC1-86EB-4CB0C18BE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F07DC-F96E-1084-B45F-DEA5152DF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8CCB2-4BA9-009C-C867-AC7B8BE57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CC2BB-14B9-CAA2-FE75-47FA87EE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9CF8F-CB7F-3AB0-A508-8DE62226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98A63-E215-4B9F-7BB8-5E2F06F9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2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4513-5A51-1139-BFA1-B9209660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410EE-2347-F44C-2068-239BDABF4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80FE7-307C-7368-86C3-7CA04F7D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9DC77-75FC-A1DF-19FE-197671C9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250CF-EA52-2016-FB44-D9FF2462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89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0699-8457-616A-665A-E8322837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0B352-FF9E-8DAC-882C-E952E83D6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6C083-295B-E2F2-5BDA-D61F3F350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3AC76-66FA-D074-A9FC-0E33DCDE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1A3FD-9503-1767-7369-8C5D2930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92162-2A73-68F5-8FBA-725E99FE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73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1DDF-4275-6AA7-DC1D-9E1E3018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444D-A477-11AA-03D2-733ED565D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C7532-1DF6-716E-5FA0-4718E7FDF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BA04-7267-8902-D560-0417EB44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90BA2-FF65-463D-8387-4CDE7B05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8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7E9854-DCB0-88F5-4FE6-514716395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562C8-08DF-4653-ED75-2A77A65A0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A8257-E50C-F102-3738-13803C71E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630BC-CCD9-49D4-DF06-ABF25DE1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6678E-8E88-3CC8-582F-3A5F5330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92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DAC0-0B5A-3D37-541F-0E791D953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47342-A979-1205-1959-55A03049B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88622-347C-6083-D20E-6DAEBC4D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B4A3C-F2CB-E0C3-1DE8-9704CED7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35661-235C-C9DF-4063-884D53C5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54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6D8B-598E-A874-6641-3E367483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58B7-0AA0-7F93-477F-FCF8D8A29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152F4-8B0D-E7A8-4EDA-B9EF4DE0C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9DF9-16BB-4D94-027C-9C400C60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DFBA9-87DA-CEE9-6ECC-39F12175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84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EF2F-578B-D69D-61F4-344358F9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196F1-1448-8B62-E164-ADF0EC171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94250-BDDF-E1F3-53CB-232F0BD1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95746-1A52-694F-C167-A54E965C0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9D9DC-5D86-99D4-7511-DD46C8E4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38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CFFF-1CE6-0322-6CD1-7E2167C0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7FBBB-9B63-370C-2B9C-FF465DE72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70E96-25C5-9503-1343-000330124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4B56E-B90D-3221-5185-855A7625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3F91E-9EDD-8A74-CB29-DD982DD9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16879-BB7E-4537-CAA4-5FC4D85C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436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3274-D903-746A-F8ED-143B8753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1DF09-7FDB-2173-ACD8-D8CFD81E7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36DB3-F082-6079-8FC7-239788B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E3104-89C7-625F-3299-CF17AE98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6E32AA-79B5-347F-CF10-530EC82C3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68FBB-3811-4672-095A-A6901A1D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225E4-600F-BD80-8C9A-AC4B7144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26BF46-53E2-A808-0F56-FF600A11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10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41CF-5098-0F76-7D2F-4E08F323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714D7-CBF5-353B-566B-988CA605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0FB5B-285D-0397-1942-FD1E1A80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71BCB-3FD4-2FE1-3D8F-A2865BD6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770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62472F-C72A-EFB5-F2A1-655DB935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73AD1-5924-65AB-4FB1-6109CFEE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1D886-4748-33F5-E2A0-93DCC47D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3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7F99-0B40-04FB-110D-1C162440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875D4-61C6-BA5B-B1C3-161BC9BA5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28394-E0D8-4F3C-68FB-27F50658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F66A3-D8C4-12D3-FA4A-0C70AC32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CD041-7D4D-6053-8F21-6054C2A3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6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11BD-6D86-BC2A-C3A9-8D1536E7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B5A5-C816-340B-E186-492474FA4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EDD66-F9A0-1874-011A-322F44092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850C-C0CE-15F0-1928-3F0A4A4F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C8C2F-51B4-DC44-C97B-D27F124D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45831-8AA3-0F65-55E6-2836C272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59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D5AC-D89B-582F-F259-4481D9A7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3AD10-1B5C-40C6-CF3B-D00787B2A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C9A28-0EE8-5469-34B6-6BD0DF7E9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E42A5-6040-6C9C-7EB7-61789923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96038-4DCE-6286-4949-B5085B3C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9D9D-BDCB-10AA-D68E-2A70CBC9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8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FAE7-1F16-2C9C-0146-6129D84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73FDA-4F19-65B1-ED47-88EC03B17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F3D65-5C0C-5F6C-2FF8-99DBF67E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FC0EB-DE07-E617-20FB-C590F65C8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8530-413D-9A7C-34D5-D509C851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836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7671C5-34A0-D728-B77D-0D2AD8BF9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CA5E-6BA5-81BE-F6DD-3B31C3DC7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AA95-351A-D5B0-CD89-7A20E0ED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25A7-AB26-3E7F-BD8E-BA0A676B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BED6E-019E-D7EE-5C10-37808C1F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4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5CB2-CC1A-A409-42D3-33D025EB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F7663-521E-9247-8DBE-2FA137A37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83307-0D9D-B1A5-73AD-DB45DF6AC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9A80-FCF8-7F62-C134-64EC6647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BBCD6-6C0D-398A-3F83-74CAD1CF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E4117-4A41-867F-82F1-55EC72A3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8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C34B-5A71-F529-7007-46ACEE3C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A7314-9EC5-D74C-0FE3-DB1C32626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04CAB-1614-F670-EAD3-E045B25AC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44383-1366-8265-5C69-562E636AD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ADFA0-5F45-5A49-1870-912991978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CCFE86-D253-5D7B-926E-B83C9B84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4227F-009B-1901-88A7-78F9CB7E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D666AE-DCC1-7FEC-E642-C5B5D125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1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11A89-F61A-A42B-4348-AE71C9D0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44CC7-B560-3C1D-F90D-2797DC95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C5ED4-AB04-4277-B6D5-814FAB43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C8F62-BEB9-198E-061E-F6116D68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6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4C93B-0634-6D7F-24F8-EF801BE2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9448D-185E-BE82-6B64-6FF76A55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3EF86-1B69-9529-EE34-DE6A17BD9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8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881C-6B21-D297-1790-E77858F3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884EE-222D-E8DC-954A-FF132E3B0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B2E8A-3F55-AE41-C77D-D2B1EEA29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FEA5B-2347-47F6-C94B-0760300B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1E34A-4424-8D03-B599-F0F5C63CF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96879-D00A-CBEC-0C71-06C5FD7B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7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8A13-5392-FA97-63F0-DEE28DAC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0B9B8B-04CD-923D-C6A2-07CBFF3C2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B96E0-D516-3A2E-28A0-EF81A42A8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FBD44-3D60-5B7C-52FF-AC45979D5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2C1DE-B973-69D3-7763-09C91493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BC72F-0B1B-DDC0-B534-F0B5BD16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4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D61ACE-5C3F-0A79-A10A-72AE810F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748A-00CB-3E92-6B45-4D98D43B6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0FDA1-7152-9E32-E4DF-CFFB7141F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7/14/2024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671B-D0BD-E543-0DB8-7EF48AFF4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E4283-C948-FF74-89AC-2DDB55CE0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9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A5484-2B69-1A63-ABFF-ECEF45C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33A8-8CB6-7268-5363-0184A936C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E69FD-8288-36B9-723D-51549D5F3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7/14/2024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E3BB-5F9E-A472-788D-6EA75D2F3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669B-DFEE-E4E5-86AE-9408200D3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7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30544-0D3C-A0FA-64E2-B9949C65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F6A7C-CD52-6A3C-9FD3-F744C4046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5CCCE-10BA-3FEE-4F15-F96C210E3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7/14/2024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E8F3A-AA94-8DCC-C794-BCC2E621B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0E50-E5A6-1878-8C74-5F6654D0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9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705C-AB56-0ECD-F82A-A923AF11A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1640" y="2293596"/>
            <a:ext cx="7623649" cy="87353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failure localization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76C49-87D2-0985-95C1-8E1A54F26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640" y="3813104"/>
            <a:ext cx="7723761" cy="286006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Measurement and Data Analysis Lab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Moein Taherinezhad - 10935476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Niloufar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Sasannia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- 10888547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Giulia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Gerometta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- 10628256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July 2024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F8579F2-B988-B69E-806B-7BF6D11DE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73" r="2864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125A60-C449-9B91-6D3D-E0F1D9605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10" y="702745"/>
            <a:ext cx="4980020" cy="12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4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9"/>
            <a:ext cx="117348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F9199-8750-7153-0C84-5BFCA282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62" y="596727"/>
            <a:ext cx="4953000" cy="1216153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661933D-8E0C-8A9D-9CAC-0349515F1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10" y="2694327"/>
            <a:ext cx="5165189" cy="2370869"/>
          </a:xfrm>
          <a:prstGeom prst="rect">
            <a:avLst/>
          </a:prstGeom>
        </p:spPr>
      </p:pic>
      <p:pic>
        <p:nvPicPr>
          <p:cNvPr id="5" name="Picture 4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41AFBB20-DD20-E10E-B147-A02BC3B9D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5" y="3069430"/>
            <a:ext cx="5060716" cy="1736034"/>
          </a:xfrm>
          <a:prstGeom prst="rect">
            <a:avLst/>
          </a:prstGeom>
        </p:spPr>
      </p:pic>
      <p:pic>
        <p:nvPicPr>
          <p:cNvPr id="8" name="Picture 7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A8B5634F-3DBA-F7E0-D258-5DEB8B113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776" y="5721595"/>
            <a:ext cx="885218" cy="598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02B515-0570-30BE-F96C-DF1AA1FD53EA}"/>
              </a:ext>
            </a:extLst>
          </p:cNvPr>
          <p:cNvSpPr txBox="1"/>
          <p:nvPr/>
        </p:nvSpPr>
        <p:spPr>
          <a:xfrm>
            <a:off x="1119085" y="1812880"/>
            <a:ext cx="3472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4 scenarios: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DEBF9-D6E1-0F05-7789-3A36F777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16932" y="6526199"/>
            <a:ext cx="4114800" cy="365125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4999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D2D01-4DD8-967F-2797-6B7793879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34" y="611415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</a:t>
            </a:r>
            <a:r>
              <a:rPr lang="en-US" sz="3000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BD24-43E7-0AE3-4390-32E481C88297}"/>
              </a:ext>
            </a:extLst>
          </p:cNvPr>
          <p:cNvSpPr>
            <a:spLocks/>
          </p:cNvSpPr>
          <p:nvPr/>
        </p:nvSpPr>
        <p:spPr>
          <a:xfrm>
            <a:off x="697066" y="1156321"/>
            <a:ext cx="10220692" cy="2253340"/>
          </a:xfrm>
          <a:prstGeom prst="rect">
            <a:avLst/>
          </a:prstGeom>
        </p:spPr>
        <p:txBody>
          <a:bodyPr/>
          <a:lstStyle/>
          <a:p>
            <a:pPr defTabSz="886968">
              <a:spcAft>
                <a:spcPts val="600"/>
              </a:spcAft>
            </a:pPr>
            <a:r>
              <a:rPr lang="en-US" sz="174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j-cs"/>
              </a:rPr>
              <a:t>Approaches:</a:t>
            </a:r>
          </a:p>
          <a:p>
            <a:pPr defTabSz="886968">
              <a:spcAft>
                <a:spcPts val="600"/>
              </a:spcAft>
            </a:pPr>
            <a:r>
              <a:rPr lang="en-US" sz="174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j-cs"/>
              </a:rPr>
              <a:t>	</a:t>
            </a:r>
            <a:r>
              <a:rPr lang="en-US" sz="23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j-cs"/>
              </a:rPr>
              <a:t>Machine Learning Models: </a:t>
            </a:r>
          </a:p>
          <a:p>
            <a:pPr defTabSz="886968">
              <a:spcAft>
                <a:spcPts val="600"/>
              </a:spcAft>
            </a:pPr>
            <a:r>
              <a:rPr lang="en-US" sz="1746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j-cs"/>
              </a:rPr>
              <a:t>					</a:t>
            </a:r>
            <a:r>
              <a:rPr lang="en-US" sz="194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j-cs"/>
              </a:rPr>
              <a:t>1- Logistic Regression </a:t>
            </a:r>
          </a:p>
          <a:p>
            <a:pPr defTabSz="886968">
              <a:spcAft>
                <a:spcPts val="600"/>
              </a:spcAft>
            </a:pPr>
            <a:r>
              <a:rPr lang="en-US" sz="194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j-cs"/>
              </a:rPr>
              <a:t>					2- </a:t>
            </a:r>
            <a:r>
              <a:rPr lang="en-US" sz="194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j-cs"/>
              </a:rPr>
              <a:t>XGBoost</a:t>
            </a:r>
            <a:r>
              <a:rPr lang="en-US" sz="194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j-cs"/>
              </a:rPr>
              <a:t>	</a:t>
            </a:r>
          </a:p>
          <a:p>
            <a:pPr defTabSz="886968">
              <a:spcAft>
                <a:spcPts val="600"/>
              </a:spcAft>
            </a:pPr>
            <a:r>
              <a:rPr lang="en-US" sz="194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j-cs"/>
              </a:rPr>
              <a:t>					3- Long-Short-Term-Memory (LSTM)</a:t>
            </a:r>
            <a:endParaRPr lang="en-US" sz="2000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2A1A7-2D2F-8738-1385-E7F9EAD1E8F8}"/>
              </a:ext>
            </a:extLst>
          </p:cNvPr>
          <p:cNvSpPr txBox="1"/>
          <p:nvPr/>
        </p:nvSpPr>
        <p:spPr>
          <a:xfrm>
            <a:off x="830094" y="3597711"/>
            <a:ext cx="106615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were trained on two different windows: the first consisting of 10 samples with a spacing of 1, and the second comprising 100 samples with a spacing of 25.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cross-validation with 5 outer folds and 2 inner folds for the purpose of hyperparameter tuning</a:t>
            </a:r>
          </a:p>
        </p:txBody>
      </p:sp>
      <p:pic>
        <p:nvPicPr>
          <p:cNvPr id="5" name="Picture 4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2F3B5D94-45E4-D8D2-EFF3-AE1C44E9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40" y="6056990"/>
            <a:ext cx="885218" cy="5987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94D15-5AF9-ED3B-BCAB-054928C8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901758" y="6492875"/>
            <a:ext cx="4114800" cy="365125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1587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BAA8-A939-703D-FA07-6E472E30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E3DBBC2-47C4-EA80-F445-15D6C10CD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960639"/>
              </p:ext>
            </p:extLst>
          </p:nvPr>
        </p:nvGraphicFramePr>
        <p:xfrm>
          <a:off x="1384570" y="1454562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3A0F874D-C1AE-4737-E09B-61484486E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050" y="6056990"/>
            <a:ext cx="885218" cy="5987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81428-7702-0988-2121-3DFA1D5B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27178" y="6446227"/>
            <a:ext cx="4114800" cy="3651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72301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EA57-26C0-8BB0-0781-560F7E56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88460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(Random)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6B21CC-248B-1182-7F2B-CD7E5DD17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904221"/>
              </p:ext>
            </p:extLst>
          </p:nvPr>
        </p:nvGraphicFramePr>
        <p:xfrm>
          <a:off x="1118680" y="2005411"/>
          <a:ext cx="10184860" cy="399640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44915">
                  <a:extLst>
                    <a:ext uri="{9D8B030D-6E8A-4147-A177-3AD203B41FA5}">
                      <a16:colId xmlns:a16="http://schemas.microsoft.com/office/drawing/2014/main" val="319254381"/>
                    </a:ext>
                  </a:extLst>
                </a:gridCol>
                <a:gridCol w="758021">
                  <a:extLst>
                    <a:ext uri="{9D8B030D-6E8A-4147-A177-3AD203B41FA5}">
                      <a16:colId xmlns:a16="http://schemas.microsoft.com/office/drawing/2014/main" val="2464953386"/>
                    </a:ext>
                  </a:extLst>
                </a:gridCol>
                <a:gridCol w="1075172">
                  <a:extLst>
                    <a:ext uri="{9D8B030D-6E8A-4147-A177-3AD203B41FA5}">
                      <a16:colId xmlns:a16="http://schemas.microsoft.com/office/drawing/2014/main" val="2991509625"/>
                    </a:ext>
                  </a:extLst>
                </a:gridCol>
                <a:gridCol w="505927">
                  <a:extLst>
                    <a:ext uri="{9D8B030D-6E8A-4147-A177-3AD203B41FA5}">
                      <a16:colId xmlns:a16="http://schemas.microsoft.com/office/drawing/2014/main" val="1954426989"/>
                    </a:ext>
                  </a:extLst>
                </a:gridCol>
                <a:gridCol w="742294">
                  <a:extLst>
                    <a:ext uri="{9D8B030D-6E8A-4147-A177-3AD203B41FA5}">
                      <a16:colId xmlns:a16="http://schemas.microsoft.com/office/drawing/2014/main" val="3201059735"/>
                    </a:ext>
                  </a:extLst>
                </a:gridCol>
                <a:gridCol w="742294">
                  <a:extLst>
                    <a:ext uri="{9D8B030D-6E8A-4147-A177-3AD203B41FA5}">
                      <a16:colId xmlns:a16="http://schemas.microsoft.com/office/drawing/2014/main" val="2946045162"/>
                    </a:ext>
                  </a:extLst>
                </a:gridCol>
                <a:gridCol w="920528">
                  <a:extLst>
                    <a:ext uri="{9D8B030D-6E8A-4147-A177-3AD203B41FA5}">
                      <a16:colId xmlns:a16="http://schemas.microsoft.com/office/drawing/2014/main" val="399799632"/>
                    </a:ext>
                  </a:extLst>
                </a:gridCol>
                <a:gridCol w="921837">
                  <a:extLst>
                    <a:ext uri="{9D8B030D-6E8A-4147-A177-3AD203B41FA5}">
                      <a16:colId xmlns:a16="http://schemas.microsoft.com/office/drawing/2014/main" val="2783877511"/>
                    </a:ext>
                  </a:extLst>
                </a:gridCol>
                <a:gridCol w="1059445">
                  <a:extLst>
                    <a:ext uri="{9D8B030D-6E8A-4147-A177-3AD203B41FA5}">
                      <a16:colId xmlns:a16="http://schemas.microsoft.com/office/drawing/2014/main" val="2092073421"/>
                    </a:ext>
                  </a:extLst>
                </a:gridCol>
                <a:gridCol w="987762">
                  <a:extLst>
                    <a:ext uri="{9D8B030D-6E8A-4147-A177-3AD203B41FA5}">
                      <a16:colId xmlns:a16="http://schemas.microsoft.com/office/drawing/2014/main" val="4242820744"/>
                    </a:ext>
                  </a:extLst>
                </a:gridCol>
                <a:gridCol w="843300">
                  <a:extLst>
                    <a:ext uri="{9D8B030D-6E8A-4147-A177-3AD203B41FA5}">
                      <a16:colId xmlns:a16="http://schemas.microsoft.com/office/drawing/2014/main" val="1260936669"/>
                    </a:ext>
                  </a:extLst>
                </a:gridCol>
                <a:gridCol w="883365">
                  <a:extLst>
                    <a:ext uri="{9D8B030D-6E8A-4147-A177-3AD203B41FA5}">
                      <a16:colId xmlns:a16="http://schemas.microsoft.com/office/drawing/2014/main" val="3211436589"/>
                    </a:ext>
                  </a:extLst>
                </a:gridCol>
              </a:tblGrid>
              <a:tr h="65916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Window/Spacing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Split Type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 Train MSE</a:t>
                      </a:r>
                      <a:endParaRPr lang="fa-IR" sz="700" b="1" i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(Scaling)</a:t>
                      </a:r>
                      <a:endParaRPr lang="en-US" sz="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Average Train MSE</a:t>
                      </a:r>
                      <a:endParaRPr lang="fa-IR" sz="700" b="1" i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(No-Scaling)</a:t>
                      </a:r>
                      <a:endParaRPr lang="en-US" sz="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Train Duration</a:t>
                      </a:r>
                      <a:r>
                        <a:rPr lang="fa-IR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(Scaling)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Train Duration</a:t>
                      </a:r>
                      <a:r>
                        <a:rPr lang="fa-IR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(No-Scaling)</a:t>
                      </a:r>
                    </a:p>
                    <a:p>
                      <a:pPr algn="ctr"/>
                      <a:endParaRPr 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Train Accuracy(</a:t>
                      </a:r>
                      <a:r>
                        <a:rPr lang="en-US" sz="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Scaling)</a:t>
                      </a:r>
                      <a:endParaRPr 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Train Accuracy</a:t>
                      </a:r>
                      <a:r>
                        <a:rPr lang="en-US" sz="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(No-Scaling)</a:t>
                      </a:r>
                      <a:endParaRPr lang="en-US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(scaling)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(No-scaling)</a:t>
                      </a:r>
                    </a:p>
                  </a:txBody>
                  <a:tcPr marL="69728" marR="69728" marT="34864" marB="34864" anchor="ctr"/>
                </a:tc>
                <a:extLst>
                  <a:ext uri="{0D108BD9-81ED-4DB2-BD59-A6C34878D82A}">
                    <a16:rowId xmlns:a16="http://schemas.microsoft.com/office/drawing/2014/main" val="3307690923"/>
                  </a:ext>
                </a:extLst>
              </a:tr>
              <a:tr h="40015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</a:t>
                      </a:r>
                      <a:r>
                        <a:rPr lang="en-US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(Multiple)</a:t>
                      </a:r>
                      <a:endParaRPr lang="en-US" sz="9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0.5627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0.5625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1.26249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1.0192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0.66911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0.6690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0.66911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0.6666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extLst>
                  <a:ext uri="{0D108BD9-81ED-4DB2-BD59-A6C34878D82A}">
                    <a16:rowId xmlns:a16="http://schemas.microsoft.com/office/drawing/2014/main" val="2269354739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1.1124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1.1124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0.71295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1.2162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0.469605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0.4695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0.46960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0.4751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extLst>
                  <a:ext uri="{0D108BD9-81ED-4DB2-BD59-A6C34878D82A}">
                    <a16:rowId xmlns:a16="http://schemas.microsoft.com/office/drawing/2014/main" val="1859502828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(Multiple)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100/25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0.1393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0.1393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0.03734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0.0366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0.89254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0.8925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0.89254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0.9148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extLst>
                  <a:ext uri="{0D108BD9-81ED-4DB2-BD59-A6C34878D82A}">
                    <a16:rowId xmlns:a16="http://schemas.microsoft.com/office/drawing/2014/main" val="2782027803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 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100/25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0.8426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0.8426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0.0140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0.0142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0.6350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0.6350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0.6615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0.6615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extLst>
                  <a:ext uri="{0D108BD9-81ED-4DB2-BD59-A6C34878D82A}">
                    <a16:rowId xmlns:a16="http://schemas.microsoft.com/office/drawing/2014/main" val="1702196421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(Multiple)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0.0520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0.0520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19.2894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19.7381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0.973677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0.9736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0.97367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0.9738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extLst>
                  <a:ext uri="{0D108BD9-81ED-4DB2-BD59-A6C34878D82A}">
                    <a16:rowId xmlns:a16="http://schemas.microsoft.com/office/drawing/2014/main" val="3583122352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 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0.0963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0.0963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9.35378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8.836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0.938863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0.9388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0.93886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0.9379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extLst>
                  <a:ext uri="{0D108BD9-81ED-4DB2-BD59-A6C34878D82A}">
                    <a16:rowId xmlns:a16="http://schemas.microsoft.com/office/drawing/2014/main" val="976718292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(Multiple)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100/25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0.0227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0.0227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3.798222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3.2228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0.983061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0.9830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0.98306</a:t>
                      </a:r>
                      <a:endParaRPr lang="en-US" sz="13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0.9856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extLst>
                  <a:ext uri="{0D108BD9-81ED-4DB2-BD59-A6C34878D82A}">
                    <a16:rowId xmlns:a16="http://schemas.microsoft.com/office/drawing/2014/main" val="1892746972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 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100/25</a:t>
                      </a: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0.0227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0.0963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3.2092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9.2542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0.9830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0.93886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0.9856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0.9379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728" marR="69728" marT="34864" marB="34864" anchor="ctr"/>
                </a:tc>
                <a:extLst>
                  <a:ext uri="{0D108BD9-81ED-4DB2-BD59-A6C34878D82A}">
                    <a16:rowId xmlns:a16="http://schemas.microsoft.com/office/drawing/2014/main" val="551865198"/>
                  </a:ext>
                </a:extLst>
              </a:tr>
            </a:tbl>
          </a:graphicData>
        </a:graphic>
      </p:graphicFrame>
      <p:pic>
        <p:nvPicPr>
          <p:cNvPr id="5" name="Picture 4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DF5EE4C7-717B-6B39-7E8C-E32ECC4BD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912" y="6130550"/>
            <a:ext cx="885218" cy="5987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671E8-D8F8-835E-B6AE-8CE47580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49357" y="6492875"/>
            <a:ext cx="4114800" cy="365125"/>
          </a:xfrm>
        </p:spPr>
        <p:txBody>
          <a:bodyPr/>
          <a:lstStyle/>
          <a:p>
            <a:r>
              <a:rPr lang="en-US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8615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C3C9-4203-9F93-AEEB-2C6F9BB3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(Random)</a:t>
            </a:r>
          </a:p>
        </p:txBody>
      </p:sp>
      <p:pic>
        <p:nvPicPr>
          <p:cNvPr id="4" name="Picture 3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AE150109-A091-6DEE-0BF7-19BF115C8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912" y="6122756"/>
            <a:ext cx="885218" cy="59871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3DDB5C-B6E5-431E-49D1-38B91B73A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754811"/>
              </p:ext>
            </p:extLst>
          </p:nvPr>
        </p:nvGraphicFramePr>
        <p:xfrm>
          <a:off x="319261" y="1986639"/>
          <a:ext cx="11548879" cy="288472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01695">
                  <a:extLst>
                    <a:ext uri="{9D8B030D-6E8A-4147-A177-3AD203B41FA5}">
                      <a16:colId xmlns:a16="http://schemas.microsoft.com/office/drawing/2014/main" val="2200840815"/>
                    </a:ext>
                  </a:extLst>
                </a:gridCol>
                <a:gridCol w="919485">
                  <a:extLst>
                    <a:ext uri="{9D8B030D-6E8A-4147-A177-3AD203B41FA5}">
                      <a16:colId xmlns:a16="http://schemas.microsoft.com/office/drawing/2014/main" val="1444888518"/>
                    </a:ext>
                  </a:extLst>
                </a:gridCol>
                <a:gridCol w="1304193">
                  <a:extLst>
                    <a:ext uri="{9D8B030D-6E8A-4147-A177-3AD203B41FA5}">
                      <a16:colId xmlns:a16="http://schemas.microsoft.com/office/drawing/2014/main" val="3493974435"/>
                    </a:ext>
                  </a:extLst>
                </a:gridCol>
                <a:gridCol w="576109">
                  <a:extLst>
                    <a:ext uri="{9D8B030D-6E8A-4147-A177-3AD203B41FA5}">
                      <a16:colId xmlns:a16="http://schemas.microsoft.com/office/drawing/2014/main" val="3563676459"/>
                    </a:ext>
                  </a:extLst>
                </a:gridCol>
                <a:gridCol w="900408">
                  <a:extLst>
                    <a:ext uri="{9D8B030D-6E8A-4147-A177-3AD203B41FA5}">
                      <a16:colId xmlns:a16="http://schemas.microsoft.com/office/drawing/2014/main" val="1200380710"/>
                    </a:ext>
                  </a:extLst>
                </a:gridCol>
                <a:gridCol w="900408">
                  <a:extLst>
                    <a:ext uri="{9D8B030D-6E8A-4147-A177-3AD203B41FA5}">
                      <a16:colId xmlns:a16="http://schemas.microsoft.com/office/drawing/2014/main" val="3199984702"/>
                    </a:ext>
                  </a:extLst>
                </a:gridCol>
                <a:gridCol w="1008508">
                  <a:extLst>
                    <a:ext uri="{9D8B030D-6E8A-4147-A177-3AD203B41FA5}">
                      <a16:colId xmlns:a16="http://schemas.microsoft.com/office/drawing/2014/main" val="2990293841"/>
                    </a:ext>
                  </a:extLst>
                </a:gridCol>
                <a:gridCol w="1008508">
                  <a:extLst>
                    <a:ext uri="{9D8B030D-6E8A-4147-A177-3AD203B41FA5}">
                      <a16:colId xmlns:a16="http://schemas.microsoft.com/office/drawing/2014/main" val="3332200915"/>
                    </a:ext>
                  </a:extLst>
                </a:gridCol>
                <a:gridCol w="1240605">
                  <a:extLst>
                    <a:ext uri="{9D8B030D-6E8A-4147-A177-3AD203B41FA5}">
                      <a16:colId xmlns:a16="http://schemas.microsoft.com/office/drawing/2014/main" val="2785373785"/>
                    </a:ext>
                  </a:extLst>
                </a:gridCol>
                <a:gridCol w="1097531">
                  <a:extLst>
                    <a:ext uri="{9D8B030D-6E8A-4147-A177-3AD203B41FA5}">
                      <a16:colId xmlns:a16="http://schemas.microsoft.com/office/drawing/2014/main" val="4111230812"/>
                    </a:ext>
                  </a:extLst>
                </a:gridCol>
                <a:gridCol w="900408">
                  <a:extLst>
                    <a:ext uri="{9D8B030D-6E8A-4147-A177-3AD203B41FA5}">
                      <a16:colId xmlns:a16="http://schemas.microsoft.com/office/drawing/2014/main" val="242062846"/>
                    </a:ext>
                  </a:extLst>
                </a:gridCol>
                <a:gridCol w="991021">
                  <a:extLst>
                    <a:ext uri="{9D8B030D-6E8A-4147-A177-3AD203B41FA5}">
                      <a16:colId xmlns:a16="http://schemas.microsoft.com/office/drawing/2014/main" val="1919594045"/>
                    </a:ext>
                  </a:extLst>
                </a:gridCol>
              </a:tblGrid>
              <a:tr h="77679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+mj-cs"/>
                        </a:rPr>
                        <a:t>Model 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+mj-cs"/>
                        </a:rPr>
                        <a:t>Dataset 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+mj-cs"/>
                        </a:rPr>
                        <a:t>Window/Spacing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Times New Roman" panose="02020603050405020304" pitchFamily="18" charset="0"/>
                          <a:cs typeface="+mj-cs"/>
                        </a:rPr>
                        <a:t>Test Split Type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Average Train MSE</a:t>
                      </a:r>
                      <a:endParaRPr lang="fa-IR" sz="900" b="1" i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j-cs"/>
                      </a:endParaRPr>
                    </a:p>
                    <a:p>
                      <a:pPr algn="ctr"/>
                      <a:r>
                        <a:rPr lang="en-US" sz="9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(Scaling)</a:t>
                      </a:r>
                      <a:endParaRPr lang="en-US" sz="900" b="1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Average Train MSE</a:t>
                      </a:r>
                      <a:endParaRPr lang="fa-IR" sz="900" b="1" i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j-cs"/>
                      </a:endParaRPr>
                    </a:p>
                    <a:p>
                      <a:pPr algn="ctr"/>
                      <a:r>
                        <a:rPr lang="en-US" sz="9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(No-Scaling)</a:t>
                      </a:r>
                      <a:endParaRPr lang="en-US" sz="900" b="1" dirty="0">
                        <a:latin typeface="Times New Roman" panose="02020603050405020304" pitchFamily="18" charset="0"/>
                        <a:cs typeface="+mj-cs"/>
                      </a:endParaRPr>
                    </a:p>
                    <a:p>
                      <a:pPr algn="ctr"/>
                      <a:endParaRPr lang="en-US" sz="900" b="1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+mj-cs"/>
                        </a:rPr>
                        <a:t>Average Train Duration</a:t>
                      </a:r>
                      <a:r>
                        <a:rPr lang="fa-IR" sz="1100" dirty="0">
                          <a:latin typeface="Times New Roman" panose="02020603050405020304" pitchFamily="18" charset="0"/>
                          <a:cs typeface="+mj-cs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+mj-cs"/>
                        </a:rPr>
                        <a:t>(Scaling)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Average Train Duration</a:t>
                      </a:r>
                      <a:r>
                        <a:rPr lang="fa-IR" sz="1100">
                          <a:latin typeface="Times New Roman" panose="02020603050405020304" pitchFamily="18" charset="0"/>
                          <a:cs typeface="+mj-cs"/>
                        </a:rPr>
                        <a:t> </a:t>
                      </a:r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(No-Scaling)</a:t>
                      </a:r>
                    </a:p>
                    <a:p>
                      <a:pPr algn="ctr"/>
                      <a:endParaRPr lang="en-US" sz="110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+mj-cs"/>
                        </a:rPr>
                        <a:t>Average Train Accuracy</a:t>
                      </a:r>
                      <a:r>
                        <a:rPr lang="en-US" sz="1000" dirty="0">
                          <a:latin typeface="Times New Roman" panose="02020603050405020304" pitchFamily="18" charset="0"/>
                          <a:cs typeface="+mj-cs"/>
                        </a:rPr>
                        <a:t>(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+mj-cs"/>
                        </a:rPr>
                        <a:t>Scaling)</a:t>
                      </a:r>
                      <a:endParaRPr lang="en-US" sz="1100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+mj-cs"/>
                        </a:rPr>
                        <a:t>Average Train Accuracy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(No-Scaling)</a:t>
                      </a:r>
                      <a:endParaRPr lang="en-US" sz="1100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+mj-cs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+mj-cs"/>
                        </a:rPr>
                        <a:t>(scaling)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(No-scaling)</a:t>
                      </a:r>
                      <a:endParaRPr lang="en-US" sz="1100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91567" marR="91567" marT="45783" marB="45783" anchor="ctr"/>
                </a:tc>
                <a:extLst>
                  <a:ext uri="{0D108BD9-81ED-4DB2-BD59-A6C34878D82A}">
                    <a16:rowId xmlns:a16="http://schemas.microsoft.com/office/drawing/2014/main" val="2450729212"/>
                  </a:ext>
                </a:extLst>
              </a:tr>
              <a:tr h="4715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+mj-cs"/>
                        </a:rPr>
                        <a:t>Full </a:t>
                      </a:r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(Multiple)</a:t>
                      </a:r>
                      <a:endParaRPr lang="en-US" sz="120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+mj-cs"/>
                        </a:rPr>
                        <a:t>10/1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+mj-cs"/>
                        </a:rPr>
                        <a:t>0.2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0.5856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0.6260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77.5719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74.1047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0.6744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0.6567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0.6780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0.6709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extLst>
                  <a:ext uri="{0D108BD9-81ED-4DB2-BD59-A6C34878D82A}">
                    <a16:rowId xmlns:a16="http://schemas.microsoft.com/office/drawing/2014/main" val="1201996762"/>
                  </a:ext>
                </a:extLst>
              </a:tr>
              <a:tr h="494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+mj-cs"/>
                        </a:rPr>
                        <a:t>Partial (Single)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+mj-cs"/>
                        </a:rPr>
                        <a:t>10/1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+mj-cs"/>
                        </a:rPr>
                        <a:t>0.2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1.0154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1.0128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37.9361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37.9742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0.5416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0.5436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0.5454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0.5451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extLst>
                  <a:ext uri="{0D108BD9-81ED-4DB2-BD59-A6C34878D82A}">
                    <a16:rowId xmlns:a16="http://schemas.microsoft.com/office/drawing/2014/main" val="2734759431"/>
                  </a:ext>
                </a:extLst>
              </a:tr>
              <a:tr h="494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+mj-cs"/>
                        </a:rPr>
                        <a:t>Full (Multiple)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+mj-cs"/>
                        </a:rPr>
                        <a:t>100/25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+mj-cs"/>
                        </a:rPr>
                        <a:t>0.2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0.6772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0.6399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7.0780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6.5654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0.6742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0.6911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0.6591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0.6649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extLst>
                  <a:ext uri="{0D108BD9-81ED-4DB2-BD59-A6C34878D82A}">
                    <a16:rowId xmlns:a16="http://schemas.microsoft.com/office/drawing/2014/main" val="2426093952"/>
                  </a:ext>
                </a:extLst>
              </a:tr>
              <a:tr h="494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+mj-cs"/>
                        </a:rPr>
                        <a:t>Partial (Single) 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+mj-cs"/>
                        </a:rPr>
                        <a:t>100/25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+mj-cs"/>
                        </a:rPr>
                        <a:t>0.2</a:t>
                      </a: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1.0252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1.0253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42.1344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40.5069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0.5422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0.5404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0.5450</a:t>
                      </a:r>
                      <a:endParaRPr 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0.5444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567" marR="91567" marT="45783" marB="45783" anchor="ctr"/>
                </a:tc>
                <a:extLst>
                  <a:ext uri="{0D108BD9-81ED-4DB2-BD59-A6C34878D82A}">
                    <a16:rowId xmlns:a16="http://schemas.microsoft.com/office/drawing/2014/main" val="26697574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4F18-B8A8-A2F8-4FBC-CF9F5D74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56530" y="6449814"/>
            <a:ext cx="4114800" cy="365125"/>
          </a:xfrm>
        </p:spPr>
        <p:txBody>
          <a:bodyPr/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38155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4E6C-2FD3-1AB1-46A3-A10CEA08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Results (</a:t>
            </a:r>
            <a:r>
              <a:rPr lang="en-US" sz="5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InTime</a:t>
            </a:r>
            <a:r>
              <a:rPr lang="en-US" sz="5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54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C1576FF-A485-1570-155A-ACA5A0BE7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763270"/>
              </p:ext>
            </p:extLst>
          </p:nvPr>
        </p:nvGraphicFramePr>
        <p:xfrm>
          <a:off x="838196" y="1963046"/>
          <a:ext cx="10515604" cy="38662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948103">
                  <a:extLst>
                    <a:ext uri="{9D8B030D-6E8A-4147-A177-3AD203B41FA5}">
                      <a16:colId xmlns:a16="http://schemas.microsoft.com/office/drawing/2014/main" val="755260136"/>
                    </a:ext>
                  </a:extLst>
                </a:gridCol>
                <a:gridCol w="898569">
                  <a:extLst>
                    <a:ext uri="{9D8B030D-6E8A-4147-A177-3AD203B41FA5}">
                      <a16:colId xmlns:a16="http://schemas.microsoft.com/office/drawing/2014/main" val="4190597343"/>
                    </a:ext>
                  </a:extLst>
                </a:gridCol>
                <a:gridCol w="913420">
                  <a:extLst>
                    <a:ext uri="{9D8B030D-6E8A-4147-A177-3AD203B41FA5}">
                      <a16:colId xmlns:a16="http://schemas.microsoft.com/office/drawing/2014/main" val="538611383"/>
                    </a:ext>
                  </a:extLst>
                </a:gridCol>
                <a:gridCol w="837678">
                  <a:extLst>
                    <a:ext uri="{9D8B030D-6E8A-4147-A177-3AD203B41FA5}">
                      <a16:colId xmlns:a16="http://schemas.microsoft.com/office/drawing/2014/main" val="465735096"/>
                    </a:ext>
                  </a:extLst>
                </a:gridCol>
                <a:gridCol w="841174">
                  <a:extLst>
                    <a:ext uri="{9D8B030D-6E8A-4147-A177-3AD203B41FA5}">
                      <a16:colId xmlns:a16="http://schemas.microsoft.com/office/drawing/2014/main" val="3112147745"/>
                    </a:ext>
                  </a:extLst>
                </a:gridCol>
                <a:gridCol w="841174">
                  <a:extLst>
                    <a:ext uri="{9D8B030D-6E8A-4147-A177-3AD203B41FA5}">
                      <a16:colId xmlns:a16="http://schemas.microsoft.com/office/drawing/2014/main" val="2937729442"/>
                    </a:ext>
                  </a:extLst>
                </a:gridCol>
                <a:gridCol w="900579">
                  <a:extLst>
                    <a:ext uri="{9D8B030D-6E8A-4147-A177-3AD203B41FA5}">
                      <a16:colId xmlns:a16="http://schemas.microsoft.com/office/drawing/2014/main" val="2903913204"/>
                    </a:ext>
                  </a:extLst>
                </a:gridCol>
                <a:gridCol w="893510">
                  <a:extLst>
                    <a:ext uri="{9D8B030D-6E8A-4147-A177-3AD203B41FA5}">
                      <a16:colId xmlns:a16="http://schemas.microsoft.com/office/drawing/2014/main" val="3575729108"/>
                    </a:ext>
                  </a:extLst>
                </a:gridCol>
                <a:gridCol w="917875">
                  <a:extLst>
                    <a:ext uri="{9D8B030D-6E8A-4147-A177-3AD203B41FA5}">
                      <a16:colId xmlns:a16="http://schemas.microsoft.com/office/drawing/2014/main" val="3386637544"/>
                    </a:ext>
                  </a:extLst>
                </a:gridCol>
                <a:gridCol w="841174">
                  <a:extLst>
                    <a:ext uri="{9D8B030D-6E8A-4147-A177-3AD203B41FA5}">
                      <a16:colId xmlns:a16="http://schemas.microsoft.com/office/drawing/2014/main" val="3205072028"/>
                    </a:ext>
                  </a:extLst>
                </a:gridCol>
                <a:gridCol w="841174">
                  <a:extLst>
                    <a:ext uri="{9D8B030D-6E8A-4147-A177-3AD203B41FA5}">
                      <a16:colId xmlns:a16="http://schemas.microsoft.com/office/drawing/2014/main" val="977910177"/>
                    </a:ext>
                  </a:extLst>
                </a:gridCol>
                <a:gridCol w="841174">
                  <a:extLst>
                    <a:ext uri="{9D8B030D-6E8A-4147-A177-3AD203B41FA5}">
                      <a16:colId xmlns:a16="http://schemas.microsoft.com/office/drawing/2014/main" val="389664391"/>
                    </a:ext>
                  </a:extLst>
                </a:gridCol>
              </a:tblGrid>
              <a:tr h="441621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Window/Spacing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latin typeface="Times New Roman" panose="02020603050405020304" pitchFamily="18" charset="0"/>
                          <a:cs typeface="+mj-cs"/>
                        </a:rPr>
                        <a:t>Test Split Type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Average Train MSE</a:t>
                      </a:r>
                      <a:endParaRPr lang="fa-IR" sz="700" b="1" i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j-cs"/>
                      </a:endParaRPr>
                    </a:p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(Scaling)</a:t>
                      </a:r>
                      <a:endParaRPr lang="en-US" sz="700" b="1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Average Train MSE</a:t>
                      </a:r>
                      <a:endParaRPr lang="fa-IR" sz="700" b="1" i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j-cs"/>
                      </a:endParaRPr>
                    </a:p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(No-Scaling)</a:t>
                      </a:r>
                      <a:endParaRPr lang="en-US" sz="700" b="1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Average Train Duration</a:t>
                      </a:r>
                      <a:r>
                        <a:rPr lang="fa-IR" sz="700">
                          <a:latin typeface="Times New Roman" panose="02020603050405020304" pitchFamily="18" charset="0"/>
                          <a:cs typeface="+mj-cs"/>
                        </a:rPr>
                        <a:t> </a:t>
                      </a:r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(Scaling)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Average Train Duration</a:t>
                      </a:r>
                      <a:r>
                        <a:rPr lang="fa-IR" sz="700">
                          <a:latin typeface="Times New Roman" panose="02020603050405020304" pitchFamily="18" charset="0"/>
                          <a:cs typeface="+mj-cs"/>
                        </a:rPr>
                        <a:t> </a:t>
                      </a:r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(No-Scaling)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Average Train Accuracy(Scaling)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Average Train Accuracy</a:t>
                      </a:r>
                      <a:r>
                        <a:rPr lang="en-US" sz="600">
                          <a:latin typeface="Times New Roman" panose="02020603050405020304" pitchFamily="18" charset="0"/>
                          <a:cs typeface="+mj-cs"/>
                        </a:rPr>
                        <a:t>(No-Scaling)</a:t>
                      </a:r>
                      <a:endParaRPr lang="en-US" sz="70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(scaling)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700">
                          <a:latin typeface="Times New Roman" panose="02020603050405020304" pitchFamily="18" charset="0"/>
                          <a:cs typeface="+mj-cs"/>
                        </a:rPr>
                        <a:t>(No-scaling)</a:t>
                      </a:r>
                    </a:p>
                  </a:txBody>
                  <a:tcPr marL="65231" marR="65231" marT="32616" marB="32616" anchor="ctr"/>
                </a:tc>
                <a:extLst>
                  <a:ext uri="{0D108BD9-81ED-4DB2-BD59-A6C34878D82A}">
                    <a16:rowId xmlns:a16="http://schemas.microsoft.com/office/drawing/2014/main" val="3936439947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</a:t>
                      </a:r>
                      <a:r>
                        <a:rPr lang="en-US" sz="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(Multiple)</a:t>
                      </a:r>
                      <a:endParaRPr 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10/1</a:t>
                      </a:r>
                    </a:p>
                  </a:txBody>
                  <a:tcPr marL="85662" marR="85662" marT="42830" marB="428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0.5549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0.5571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nan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nan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0.6711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0.6706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0.5972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0.5978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extLst>
                  <a:ext uri="{0D108BD9-81ED-4DB2-BD59-A6C34878D82A}">
                    <a16:rowId xmlns:a16="http://schemas.microsoft.com/office/drawing/2014/main" val="189547661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10/1</a:t>
                      </a:r>
                    </a:p>
                  </a:txBody>
                  <a:tcPr marL="85662" marR="85662" marT="42830" marB="428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1.1402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1.1402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nan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nan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0.4568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0.4568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0.5416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0.5416</a:t>
                      </a:r>
                      <a:endParaRPr lang="en-US" sz="1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extLst>
                  <a:ext uri="{0D108BD9-81ED-4DB2-BD59-A6C34878D82A}">
                    <a16:rowId xmlns:a16="http://schemas.microsoft.com/office/drawing/2014/main" val="565173587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(Multiple)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100/25</a:t>
                      </a:r>
                    </a:p>
                  </a:txBody>
                  <a:tcPr marL="85662" marR="85662" marT="42830" marB="428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0.1194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0.1353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0.9151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0.9065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0.7876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7779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extLst>
                  <a:ext uri="{0D108BD9-81ED-4DB2-BD59-A6C34878D82A}">
                    <a16:rowId xmlns:a16="http://schemas.microsoft.com/office/drawing/2014/main" val="3964658652"/>
                  </a:ext>
                </a:extLst>
              </a:tr>
              <a:tr h="376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 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100/25</a:t>
                      </a:r>
                    </a:p>
                  </a:txBody>
                  <a:tcPr marL="85662" marR="85662" marT="42830" marB="428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1.1404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1.1405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 </a:t>
                      </a: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0.4568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0.4568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0.5416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0.5418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extLst>
                  <a:ext uri="{0D108BD9-81ED-4DB2-BD59-A6C34878D82A}">
                    <a16:rowId xmlns:a16="http://schemas.microsoft.com/office/drawing/2014/main" val="1056201280"/>
                  </a:ext>
                </a:extLst>
              </a:tr>
              <a:tr h="36213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</a:t>
                      </a:r>
                      <a:r>
                        <a:rPr lang="en-US" sz="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(Multiple)</a:t>
                      </a:r>
                      <a:endParaRPr lang="en-US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10/1</a:t>
                      </a:r>
                    </a:p>
                  </a:txBody>
                  <a:tcPr marL="85662" marR="85662" marT="42830" marB="428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0.0377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0.0377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19.437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20.845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0.9809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0.9809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0.8736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0.8736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/>
                </a:tc>
                <a:extLst>
                  <a:ext uri="{0D108BD9-81ED-4DB2-BD59-A6C34878D82A}">
                    <a16:rowId xmlns:a16="http://schemas.microsoft.com/office/drawing/2014/main" val="791820292"/>
                  </a:ext>
                </a:extLst>
              </a:tr>
              <a:tr h="518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10/1</a:t>
                      </a:r>
                    </a:p>
                  </a:txBody>
                  <a:tcPr marL="85662" marR="85662" marT="42830" marB="428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0.0892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0.0895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12.788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9.0167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0.9434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0.9431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0.8815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0.8815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extLst>
                  <a:ext uri="{0D108BD9-81ED-4DB2-BD59-A6C34878D82A}">
                    <a16:rowId xmlns:a16="http://schemas.microsoft.com/office/drawing/2014/main" val="1416746598"/>
                  </a:ext>
                </a:extLst>
              </a:tr>
              <a:tr h="518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(Multiple)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100/25</a:t>
                      </a:r>
                    </a:p>
                  </a:txBody>
                  <a:tcPr marL="85662" marR="85662" marT="42830" marB="428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0.0273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0.0273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4.7163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6.1998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0.9842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0.9842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0.8382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0.8382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extLst>
                  <a:ext uri="{0D108BD9-81ED-4DB2-BD59-A6C34878D82A}">
                    <a16:rowId xmlns:a16="http://schemas.microsoft.com/office/drawing/2014/main" val="1723180128"/>
                  </a:ext>
                </a:extLst>
              </a:tr>
              <a:tr h="518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 </a:t>
                      </a:r>
                    </a:p>
                  </a:txBody>
                  <a:tcPr marL="65231" marR="65231" marT="32616" marB="326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 panose="02020603050405020304" pitchFamily="18" charset="0"/>
                          <a:cs typeface="+mj-cs"/>
                        </a:rPr>
                        <a:t>100/25</a:t>
                      </a:r>
                    </a:p>
                  </a:txBody>
                  <a:tcPr marL="85662" marR="85662" marT="42830" marB="428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0.0892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0.0895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12.2591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11.5402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0.9434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0.9431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0.8815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0.8815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543" marR="85543" marT="42772" marB="42772" anchor="ctr"/>
                </a:tc>
                <a:extLst>
                  <a:ext uri="{0D108BD9-81ED-4DB2-BD59-A6C34878D82A}">
                    <a16:rowId xmlns:a16="http://schemas.microsoft.com/office/drawing/2014/main" val="1544186668"/>
                  </a:ext>
                </a:extLst>
              </a:tr>
            </a:tbl>
          </a:graphicData>
        </a:graphic>
      </p:graphicFrame>
      <p:pic>
        <p:nvPicPr>
          <p:cNvPr id="9" name="Picture 8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40173955-0A6D-56A7-7D89-DB946FE6C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67" y="6101604"/>
            <a:ext cx="885218" cy="598719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BCA58B5-3C86-F2F0-15FE-957E4FE2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911485" y="6517760"/>
            <a:ext cx="4114800" cy="365125"/>
          </a:xfrm>
        </p:spPr>
        <p:txBody>
          <a:bodyPr/>
          <a:lstStyle/>
          <a:p>
            <a:r>
              <a:rPr lang="en-US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30105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CB56-92D4-EEBA-BE47-1433CC594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16" y="1127983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Results (</a:t>
            </a:r>
            <a:r>
              <a:rPr lang="en-US" sz="4000" kern="1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InTime</a:t>
            </a:r>
            <a:r>
              <a:rPr lang="en-US" sz="4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EAAAE3-BBB5-D2A6-C3FC-0E6F869D4B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499812"/>
              </p:ext>
            </p:extLst>
          </p:nvPr>
        </p:nvGraphicFramePr>
        <p:xfrm>
          <a:off x="484111" y="2317083"/>
          <a:ext cx="10119365" cy="244907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890270">
                  <a:extLst>
                    <a:ext uri="{9D8B030D-6E8A-4147-A177-3AD203B41FA5}">
                      <a16:colId xmlns:a16="http://schemas.microsoft.com/office/drawing/2014/main" val="1475724983"/>
                    </a:ext>
                  </a:extLst>
                </a:gridCol>
                <a:gridCol w="802646">
                  <a:extLst>
                    <a:ext uri="{9D8B030D-6E8A-4147-A177-3AD203B41FA5}">
                      <a16:colId xmlns:a16="http://schemas.microsoft.com/office/drawing/2014/main" val="3844447122"/>
                    </a:ext>
                  </a:extLst>
                </a:gridCol>
                <a:gridCol w="1025947">
                  <a:extLst>
                    <a:ext uri="{9D8B030D-6E8A-4147-A177-3AD203B41FA5}">
                      <a16:colId xmlns:a16="http://schemas.microsoft.com/office/drawing/2014/main" val="1234968779"/>
                    </a:ext>
                  </a:extLst>
                </a:gridCol>
                <a:gridCol w="590881">
                  <a:extLst>
                    <a:ext uri="{9D8B030D-6E8A-4147-A177-3AD203B41FA5}">
                      <a16:colId xmlns:a16="http://schemas.microsoft.com/office/drawing/2014/main" val="182394686"/>
                    </a:ext>
                  </a:extLst>
                </a:gridCol>
                <a:gridCol w="908464">
                  <a:extLst>
                    <a:ext uri="{9D8B030D-6E8A-4147-A177-3AD203B41FA5}">
                      <a16:colId xmlns:a16="http://schemas.microsoft.com/office/drawing/2014/main" val="3581680883"/>
                    </a:ext>
                  </a:extLst>
                </a:gridCol>
                <a:gridCol w="908464">
                  <a:extLst>
                    <a:ext uri="{9D8B030D-6E8A-4147-A177-3AD203B41FA5}">
                      <a16:colId xmlns:a16="http://schemas.microsoft.com/office/drawing/2014/main" val="4050642835"/>
                    </a:ext>
                  </a:extLst>
                </a:gridCol>
                <a:gridCol w="638893">
                  <a:extLst>
                    <a:ext uri="{9D8B030D-6E8A-4147-A177-3AD203B41FA5}">
                      <a16:colId xmlns:a16="http://schemas.microsoft.com/office/drawing/2014/main" val="307764094"/>
                    </a:ext>
                  </a:extLst>
                </a:gridCol>
                <a:gridCol w="632234">
                  <a:extLst>
                    <a:ext uri="{9D8B030D-6E8A-4147-A177-3AD203B41FA5}">
                      <a16:colId xmlns:a16="http://schemas.microsoft.com/office/drawing/2014/main" val="2093272546"/>
                    </a:ext>
                  </a:extLst>
                </a:gridCol>
                <a:gridCol w="996174">
                  <a:extLst>
                    <a:ext uri="{9D8B030D-6E8A-4147-A177-3AD203B41FA5}">
                      <a16:colId xmlns:a16="http://schemas.microsoft.com/office/drawing/2014/main" val="2897644338"/>
                    </a:ext>
                  </a:extLst>
                </a:gridCol>
                <a:gridCol w="908464">
                  <a:extLst>
                    <a:ext uri="{9D8B030D-6E8A-4147-A177-3AD203B41FA5}">
                      <a16:colId xmlns:a16="http://schemas.microsoft.com/office/drawing/2014/main" val="1147068234"/>
                    </a:ext>
                  </a:extLst>
                </a:gridCol>
                <a:gridCol w="908464">
                  <a:extLst>
                    <a:ext uri="{9D8B030D-6E8A-4147-A177-3AD203B41FA5}">
                      <a16:colId xmlns:a16="http://schemas.microsoft.com/office/drawing/2014/main" val="151863727"/>
                    </a:ext>
                  </a:extLst>
                </a:gridCol>
                <a:gridCol w="908464">
                  <a:extLst>
                    <a:ext uri="{9D8B030D-6E8A-4147-A177-3AD203B41FA5}">
                      <a16:colId xmlns:a16="http://schemas.microsoft.com/office/drawing/2014/main" val="3282717044"/>
                    </a:ext>
                  </a:extLst>
                </a:gridCol>
              </a:tblGrid>
              <a:tr h="75023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Window/Spacing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latin typeface="Times New Roman" panose="02020603050405020304" pitchFamily="18" charset="0"/>
                          <a:cs typeface="+mj-cs"/>
                        </a:rPr>
                        <a:t>Test Split Type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Average Train MSE</a:t>
                      </a:r>
                      <a:endParaRPr lang="fa-IR" sz="700" b="1" i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j-cs"/>
                      </a:endParaRPr>
                    </a:p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(Scaling)</a:t>
                      </a:r>
                      <a:endParaRPr lang="en-US" sz="700" b="1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Average Train MSE</a:t>
                      </a:r>
                      <a:endParaRPr lang="fa-IR" sz="700" b="1" i="0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j-cs"/>
                      </a:endParaRPr>
                    </a:p>
                    <a:p>
                      <a:pPr algn="ctr"/>
                      <a:r>
                        <a:rPr lang="en-US" sz="7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j-cs"/>
                        </a:rPr>
                        <a:t>(No-Scaling)</a:t>
                      </a:r>
                      <a:endParaRPr lang="en-US" sz="700" b="1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Average Train Duration</a:t>
                      </a:r>
                      <a:r>
                        <a:rPr lang="fa-IR" sz="800" dirty="0">
                          <a:latin typeface="Times New Roman" panose="02020603050405020304" pitchFamily="18" charset="0"/>
                          <a:cs typeface="+mj-cs"/>
                        </a:rPr>
                        <a:t> 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(Scaling)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Average Train Duration</a:t>
                      </a:r>
                      <a:r>
                        <a:rPr lang="fa-IR" sz="800" dirty="0">
                          <a:latin typeface="Times New Roman" panose="02020603050405020304" pitchFamily="18" charset="0"/>
                          <a:cs typeface="+mj-cs"/>
                        </a:rPr>
                        <a:t> 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(No-Scaling)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Average Train Accuracy(</a:t>
                      </a:r>
                      <a:r>
                        <a:rPr lang="en-US" sz="700" dirty="0">
                          <a:latin typeface="Times New Roman" panose="02020603050405020304" pitchFamily="18" charset="0"/>
                          <a:cs typeface="+mj-cs"/>
                        </a:rPr>
                        <a:t>Scaling)</a:t>
                      </a:r>
                      <a:endParaRPr lang="en-US" sz="800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Average Train Accuracy</a:t>
                      </a:r>
                      <a:r>
                        <a:rPr lang="en-US" sz="600" dirty="0">
                          <a:latin typeface="Times New Roman" panose="02020603050405020304" pitchFamily="18" charset="0"/>
                          <a:cs typeface="+mj-cs"/>
                        </a:rPr>
                        <a:t>(No-Scaling)</a:t>
                      </a:r>
                      <a:endParaRPr lang="en-US" sz="800" dirty="0">
                        <a:latin typeface="Times New Roman" panose="02020603050405020304" pitchFamily="18" charset="0"/>
                        <a:cs typeface="+mj-cs"/>
                      </a:endParaRP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(scaling)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800" dirty="0">
                          <a:latin typeface="Times New Roman" panose="02020603050405020304" pitchFamily="18" charset="0"/>
                          <a:cs typeface="+mj-cs"/>
                        </a:rPr>
                        <a:t>(No-scaling)</a:t>
                      </a:r>
                    </a:p>
                  </a:txBody>
                  <a:tcPr marL="76959" marR="76959" marT="38479" marB="38479" anchor="ctr"/>
                </a:tc>
                <a:extLst>
                  <a:ext uri="{0D108BD9-81ED-4DB2-BD59-A6C34878D82A}">
                    <a16:rowId xmlns:a16="http://schemas.microsoft.com/office/drawing/2014/main" val="3465468561"/>
                  </a:ext>
                </a:extLst>
              </a:tr>
              <a:tr h="400892">
                <a:tc>
                  <a:txBody>
                    <a:bodyPr/>
                    <a:lstStyle/>
                    <a:p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marL="100921" marR="100921" marT="50461" marB="50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</a:t>
                      </a:r>
                      <a:r>
                        <a:rPr lang="en-US" sz="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(Multiple)</a:t>
                      </a:r>
                      <a:endParaRPr lang="en-US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+mj-cs"/>
                        </a:rPr>
                        <a:t>10/1</a:t>
                      </a:r>
                    </a:p>
                  </a:txBody>
                  <a:tcPr marL="101062" marR="101062" marT="50530" marB="505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0.3271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0.4052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nan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0.8006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0.7667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0.6830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0.6322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extLst>
                  <a:ext uri="{0D108BD9-81ED-4DB2-BD59-A6C34878D82A}">
                    <a16:rowId xmlns:a16="http://schemas.microsoft.com/office/drawing/2014/main" val="3498146586"/>
                  </a:ext>
                </a:extLst>
              </a:tr>
              <a:tr h="432651">
                <a:tc>
                  <a:txBody>
                    <a:bodyPr/>
                    <a:lstStyle/>
                    <a:p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marL="100921" marR="100921" marT="50461" marB="50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+mj-cs"/>
                        </a:rPr>
                        <a:t>10/1</a:t>
                      </a:r>
                    </a:p>
                  </a:txBody>
                  <a:tcPr marL="101062" marR="101062" marT="50530" marB="505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0.9722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1.0337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nan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0.5571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0.5338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0.5560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0.5393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extLst>
                  <a:ext uri="{0D108BD9-81ED-4DB2-BD59-A6C34878D82A}">
                    <a16:rowId xmlns:a16="http://schemas.microsoft.com/office/drawing/2014/main" val="536436880"/>
                  </a:ext>
                </a:extLst>
              </a:tr>
              <a:tr h="432651">
                <a:tc>
                  <a:txBody>
                    <a:bodyPr/>
                    <a:lstStyle/>
                    <a:p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marL="100921" marR="100921" marT="50461" marB="50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(Multiple)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+mj-cs"/>
                        </a:rPr>
                        <a:t>100/25</a:t>
                      </a:r>
                    </a:p>
                  </a:txBody>
                  <a:tcPr marL="101062" marR="101062" marT="50530" marB="505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0.2537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0.3707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0.8542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0.7933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0.7715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0.7450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extLst>
                  <a:ext uri="{0D108BD9-81ED-4DB2-BD59-A6C34878D82A}">
                    <a16:rowId xmlns:a16="http://schemas.microsoft.com/office/drawing/2014/main" val="3109807008"/>
                  </a:ext>
                </a:extLst>
              </a:tr>
              <a:tr h="432651">
                <a:tc>
                  <a:txBody>
                    <a:bodyPr/>
                    <a:lstStyle/>
                    <a:p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</a:p>
                  </a:txBody>
                  <a:tcPr marL="100921" marR="100921" marT="50461" marB="50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(Single) </a:t>
                      </a:r>
                    </a:p>
                  </a:txBody>
                  <a:tcPr marL="76959" marR="76959" marT="38479" marB="3847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+mj-cs"/>
                        </a:rPr>
                        <a:t>100/25</a:t>
                      </a:r>
                    </a:p>
                  </a:txBody>
                  <a:tcPr marL="101062" marR="101062" marT="50530" marB="505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0.9840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1.0286</a:t>
                      </a:r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0.5555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0.5336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0.5634</a:t>
                      </a:r>
                      <a:endParaRPr lang="en-US" sz="17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0.5467</a:t>
                      </a:r>
                      <a:endParaRPr 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0921" marR="100921" marT="50461" marB="50461" anchor="ctr"/>
                </a:tc>
                <a:extLst>
                  <a:ext uri="{0D108BD9-81ED-4DB2-BD59-A6C34878D82A}">
                    <a16:rowId xmlns:a16="http://schemas.microsoft.com/office/drawing/2014/main" val="840215980"/>
                  </a:ext>
                </a:extLst>
              </a:tr>
            </a:tbl>
          </a:graphicData>
        </a:graphic>
      </p:graphicFrame>
      <p:pic>
        <p:nvPicPr>
          <p:cNvPr id="5" name="Picture 4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CF88C843-9B38-1281-35D3-D299858E3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324" y="6076718"/>
            <a:ext cx="885218" cy="5987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AC0B6-5979-8F63-9FC1-F5BE6C32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23936" y="6492875"/>
            <a:ext cx="4114800" cy="365125"/>
          </a:xfrm>
        </p:spPr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1078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19C32-A8BE-E096-A78B-6A1C83E8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87D00-0EE6-4CB1-5E62-D9DFCB181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Multiple Monitor (Full Data Set) has better result comparing to the Single Monitor (Partial Data Set).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improvement when using a window size of 100</a:t>
            </a:r>
          </a:p>
          <a:p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random splitting has a better performance comparing to the intime.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has no significant effect 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Linear Regression and LSTM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takes much time but it has better performance.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training accuracy was considerably higher than the test accuracy with time-based splitting.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training MSE in the full data set mode is much lower than in the partial data set mode.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some cases the MSE 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InTime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fewer than Random state.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FF5235D9-4977-8834-C856-5D0A41AEA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318" y="5937691"/>
            <a:ext cx="885218" cy="59871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1ED4-9172-6B6B-E48D-C6BB9198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23936" y="6492875"/>
            <a:ext cx="4114800" cy="365125"/>
          </a:xfrm>
        </p:spPr>
        <p:txBody>
          <a:bodyPr/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345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3708-71B5-5E41-6A69-4F1E12A1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– Logistic Regression – Random Train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F0AEC-22D4-34B9-F44E-4014DDCB8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143"/>
            <a:ext cx="10515600" cy="545066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 | Space = 1 </a:t>
            </a:r>
          </a:p>
          <a:p>
            <a:pPr marL="0" indent="0" algn="ctr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number of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1D6B96C-A789-41E2-1895-4F0925DD1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94" y="1663430"/>
            <a:ext cx="5971162" cy="4951378"/>
          </a:xfrm>
          <a:prstGeom prst="rect">
            <a:avLst/>
          </a:prstGeom>
        </p:spPr>
      </p:pic>
      <p:pic>
        <p:nvPicPr>
          <p:cNvPr id="8" name="Picture 7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A3F67E54-5CE5-CBEE-D1E3-45581288B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956" y="6104685"/>
            <a:ext cx="885218" cy="598719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E24A903-C8F3-384F-1AF1-93E0119C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23936" y="6426875"/>
            <a:ext cx="4114800" cy="365125"/>
          </a:xfrm>
        </p:spPr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6416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BB196583-FCBB-6314-4F77-693092651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7" y="1108953"/>
            <a:ext cx="3896739" cy="4075888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CF1E9D01-B8E5-1245-26F3-09C4972A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487" y="1157591"/>
            <a:ext cx="3772818" cy="3978613"/>
          </a:xfrm>
          <a:prstGeom prst="rect">
            <a:avLst/>
          </a:prstGeom>
        </p:spPr>
      </p:pic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D3A6F00C-F20D-E3AF-7ED5-8C7872ACE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47" y="1108953"/>
            <a:ext cx="3896739" cy="4075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B08A39-4F5F-2D63-5DEE-37F95E5A5A44}"/>
              </a:ext>
            </a:extLst>
          </p:cNvPr>
          <p:cNvSpPr txBox="1"/>
          <p:nvPr/>
        </p:nvSpPr>
        <p:spPr>
          <a:xfrm>
            <a:off x="2062262" y="5408738"/>
            <a:ext cx="11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9D6DE1-3930-7B67-7574-6ED53F8B4AD9}"/>
              </a:ext>
            </a:extLst>
          </p:cNvPr>
          <p:cNvSpPr txBox="1"/>
          <p:nvPr/>
        </p:nvSpPr>
        <p:spPr>
          <a:xfrm flipH="1">
            <a:off x="6209813" y="5408738"/>
            <a:ext cx="87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EFA9CC-DD86-E405-9D0E-071A62E91E36}"/>
              </a:ext>
            </a:extLst>
          </p:cNvPr>
          <p:cNvSpPr txBox="1"/>
          <p:nvPr/>
        </p:nvSpPr>
        <p:spPr>
          <a:xfrm>
            <a:off x="9974418" y="5408738"/>
            <a:ext cx="11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3</a:t>
            </a:r>
          </a:p>
        </p:txBody>
      </p:sp>
      <p:pic>
        <p:nvPicPr>
          <p:cNvPr id="20" name="Picture 19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5EE104E0-55B9-CE80-09F2-698C77ABE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318" y="5937691"/>
            <a:ext cx="885218" cy="5987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98E6DF-EACC-52B2-C11E-4688E93BDCF9}"/>
              </a:ext>
            </a:extLst>
          </p:cNvPr>
          <p:cNvSpPr txBox="1"/>
          <p:nvPr/>
        </p:nvSpPr>
        <p:spPr>
          <a:xfrm>
            <a:off x="3263927" y="53063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 | Space = 1 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29FFE83-59BA-C7AD-B57F-2F7D11D3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23936" y="6502265"/>
            <a:ext cx="4114800" cy="365125"/>
          </a:xfrm>
        </p:spPr>
        <p:txBody>
          <a:bodyPr/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548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901CB-A073-1FBF-E212-C3F59B1B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45"/>
            <a:ext cx="5558489" cy="132556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Talk Outline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4265EC8-54EE-4829-A0EE-41FC543BB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134624"/>
              </p:ext>
            </p:extLst>
          </p:nvPr>
        </p:nvGraphicFramePr>
        <p:xfrm>
          <a:off x="632935" y="1008502"/>
          <a:ext cx="55584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B6F0A044-63B8-D799-672F-B0C4CC814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950" y="6042045"/>
            <a:ext cx="1210457" cy="7126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ABCE6-2277-3A84-B6D5-40D87351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085" y="6389681"/>
            <a:ext cx="319392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2812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D3C2-F894-0647-21BB-465BBE4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– Logistic Regression – Random Train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100 | Space = 25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000" dirty="0"/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62AD9D2-C35A-FCFB-E03E-2EE2CEA18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02" y="1484703"/>
            <a:ext cx="5379395" cy="4824344"/>
          </a:xfr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C9B8E9DC-A92C-44D5-9637-3E178F02F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83E12A-8321-E59C-F45D-825A0E64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17451" y="6402421"/>
            <a:ext cx="4114800" cy="365125"/>
          </a:xfrm>
        </p:spPr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885981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88DB-81A8-0CC8-A7E1-B475D139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939"/>
            <a:ext cx="105156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100 | Space = 25</a:t>
            </a:r>
            <a:endParaRPr lang="en-US" sz="2000" dirty="0"/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88FA8027-0AA3-E4EE-3C94-A92CC49C5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3" y="1066867"/>
            <a:ext cx="3173112" cy="4351338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212AF736-CAF7-3C4E-AA2C-B86F7479B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82" y="1066867"/>
            <a:ext cx="4174188" cy="4351338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E4CBBEBF-A635-B2C1-F2D8-660CB97E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02" y="1010089"/>
            <a:ext cx="4251798" cy="4464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2DB35-7B1F-B268-1C11-4B22485A0AF6}"/>
              </a:ext>
            </a:extLst>
          </p:cNvPr>
          <p:cNvSpPr txBox="1"/>
          <p:nvPr/>
        </p:nvSpPr>
        <p:spPr>
          <a:xfrm>
            <a:off x="1549129" y="5606467"/>
            <a:ext cx="1002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1                                                              Link 2                                                               Link3                                 </a:t>
            </a:r>
          </a:p>
        </p:txBody>
      </p:sp>
      <p:pic>
        <p:nvPicPr>
          <p:cNvPr id="12" name="Picture 11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2D781AFB-7B2C-E4D3-0A3E-912FA383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30A76C6-4ACA-7E62-6D7E-F43E43F1C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31937" y="6519218"/>
            <a:ext cx="4114800" cy="365125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12214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3167-AD41-0739-CD68-68EF7C70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–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Random Train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 | Space = 1</a:t>
            </a:r>
            <a:endParaRPr lang="en-US" sz="2200" dirty="0"/>
          </a:p>
        </p:txBody>
      </p:sp>
      <p:pic>
        <p:nvPicPr>
          <p:cNvPr id="5" name="Content Placeholder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06995C9D-B13E-33ED-422A-5B416FA14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89" y="1398858"/>
            <a:ext cx="5787957" cy="5215951"/>
          </a:xfr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547A45FD-422E-05E2-62B1-74F8D06DB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3424E4-464C-B9AA-35C0-097CC10E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68812" y="6402421"/>
            <a:ext cx="4114800" cy="365125"/>
          </a:xfrm>
        </p:spPr>
        <p:txBody>
          <a:bodyPr/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8978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A6A2-6251-73F5-B5BB-661E69EA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573"/>
            <a:ext cx="10515600" cy="39363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 | Space = 1</a:t>
            </a:r>
            <a:endParaRPr lang="en-US" sz="2000" dirty="0"/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EEDF25C7-F4B4-8156-C4B0-4C7988577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9" y="969590"/>
            <a:ext cx="2964813" cy="4351338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51CECC6-B9B2-96E0-32D9-E928F813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3" y="969590"/>
            <a:ext cx="4220587" cy="4351338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96F8F04E-A2F0-6389-CD8E-73E24320C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80" y="964726"/>
            <a:ext cx="3996041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E5877F-329A-53F7-55F8-A7A14097854E}"/>
              </a:ext>
            </a:extLst>
          </p:cNvPr>
          <p:cNvSpPr txBox="1"/>
          <p:nvPr/>
        </p:nvSpPr>
        <p:spPr>
          <a:xfrm>
            <a:off x="1449421" y="5541647"/>
            <a:ext cx="11274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1                                                              Link 2                                                               Link3                                 </a:t>
            </a:r>
          </a:p>
        </p:txBody>
      </p:sp>
      <p:pic>
        <p:nvPicPr>
          <p:cNvPr id="12" name="Picture 11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22DA53C3-6C6D-67B5-51EB-2BC03C6E5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BFEC1D4-CDAE-DCC4-71E8-C031D386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74021" y="6402421"/>
            <a:ext cx="4114800" cy="365125"/>
          </a:xfrm>
        </p:spPr>
        <p:txBody>
          <a:bodyPr/>
          <a:lstStyle/>
          <a:p>
            <a:r>
              <a:rPr lang="en-US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6660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FE83-FED6-A024-0BF8-004D3576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–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Random Train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100 | Space = 25</a:t>
            </a:r>
            <a:endParaRPr lang="en-US" sz="2000" dirty="0"/>
          </a:p>
        </p:txBody>
      </p:sp>
      <p:pic>
        <p:nvPicPr>
          <p:cNvPr id="5" name="Content Placeholder 4" descr="A graph of a number of colored bars&#10;&#10;Description automatically generated with medium confidence">
            <a:extLst>
              <a:ext uri="{FF2B5EF4-FFF2-40B4-BE49-F238E27FC236}">
                <a16:creationId xmlns:a16="http://schemas.microsoft.com/office/drawing/2014/main" id="{0B9BC898-35BF-EAF9-D207-B5724AD0D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21" y="1199113"/>
            <a:ext cx="5787957" cy="5048654"/>
          </a:xfr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CDA2404A-49C9-EEB7-6D4A-464737E9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6EBA4D-7854-482D-02DA-B76ADD4A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27178" y="6421300"/>
            <a:ext cx="4114800" cy="365125"/>
          </a:xfrm>
        </p:spPr>
        <p:txBody>
          <a:bodyPr/>
          <a:lstStyle/>
          <a:p>
            <a:r>
              <a:rPr lang="en-US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16625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51AE-D06B-F670-787A-A1A38973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57" y="136284"/>
            <a:ext cx="10515600" cy="529820"/>
          </a:xfrm>
        </p:spPr>
        <p:txBody>
          <a:bodyPr/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Multiple Monitoring | Window Size = 100 | Space = 25</a:t>
            </a:r>
            <a:endParaRPr lang="en-US" dirty="0"/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99D79F3E-FDCB-69FB-E3DB-EB64FB5D9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356"/>
            <a:ext cx="3564393" cy="4351338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1A98ECA0-37D6-ECD4-7BA5-A1F0C8775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85" y="1120229"/>
            <a:ext cx="3564393" cy="4313591"/>
          </a:xfrm>
          <a:prstGeom prst="rect">
            <a:avLst/>
          </a:prstGeom>
        </p:spPr>
      </p:pic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156B557E-11C3-AA82-12E3-1827734EF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27" y="1120229"/>
            <a:ext cx="3663673" cy="4200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C5313-3D2F-07F5-64FB-A33686DEA8AD}"/>
              </a:ext>
            </a:extLst>
          </p:cNvPr>
          <p:cNvSpPr txBox="1"/>
          <p:nvPr/>
        </p:nvSpPr>
        <p:spPr>
          <a:xfrm>
            <a:off x="1548708" y="5703279"/>
            <a:ext cx="9094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1                                                              Link 2                                                               Link3                                 </a:t>
            </a:r>
          </a:p>
        </p:txBody>
      </p:sp>
      <p:pic>
        <p:nvPicPr>
          <p:cNvPr id="12" name="Picture 11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6FA8A3C7-E38A-B301-FDF9-E2CED4C2C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9D8AD7-DF55-94A9-3415-8AE454C87408}"/>
              </a:ext>
            </a:extLst>
          </p:cNvPr>
          <p:cNvSpPr txBox="1"/>
          <p:nvPr/>
        </p:nvSpPr>
        <p:spPr>
          <a:xfrm>
            <a:off x="136185" y="6246646"/>
            <a:ext cx="8380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poor results compared with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Regression and slide limitation we do not consider LSTM model. 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CD98EC3-16B5-A8D4-D5B3-B4ADD7817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36906" y="6492875"/>
            <a:ext cx="4114800" cy="365125"/>
          </a:xfrm>
        </p:spPr>
        <p:txBody>
          <a:bodyPr/>
          <a:lstStyle/>
          <a:p>
            <a:r>
              <a:rPr lang="en-US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59528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D79A-BB10-737F-6B44-4958913D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– Linear Regression – In time Train &amp; Test Splits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 | Space = 1</a:t>
            </a:r>
            <a:endParaRPr lang="en-US" sz="2000" dirty="0"/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4004006-6151-63CE-957E-E678943FA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42" y="1690688"/>
            <a:ext cx="5145933" cy="4649720"/>
          </a:xfr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F916CBB5-C5EE-7CD8-F87D-17638F5A2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72E4F0-7EE4-3FF1-7521-DCF2873A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36906" y="6492537"/>
            <a:ext cx="4114800" cy="365125"/>
          </a:xfrm>
        </p:spPr>
        <p:txBody>
          <a:bodyPr/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473312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892C-EC6D-3654-D952-53BBD5DB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017" y="248394"/>
            <a:ext cx="5698787" cy="510364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 | Space = 1</a:t>
            </a:r>
            <a:endParaRPr lang="en-US" sz="2000" dirty="0"/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B3750857-558A-AA3A-F019-4133F8981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4" y="1322961"/>
            <a:ext cx="3564393" cy="4351337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95341A7A-8003-E157-742F-C07C36338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49" y="1322961"/>
            <a:ext cx="3707049" cy="4202079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D7E765B2-D925-565F-E852-89C133E84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80" y="1322960"/>
            <a:ext cx="3707048" cy="4351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41FA79-4794-CA00-18A3-B87CD50CF517}"/>
              </a:ext>
            </a:extLst>
          </p:cNvPr>
          <p:cNvSpPr txBox="1"/>
          <p:nvPr/>
        </p:nvSpPr>
        <p:spPr>
          <a:xfrm>
            <a:off x="1891236" y="5800756"/>
            <a:ext cx="9908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1                                                              Link 2                                                               Link3                                 </a:t>
            </a:r>
          </a:p>
        </p:txBody>
      </p:sp>
      <p:pic>
        <p:nvPicPr>
          <p:cNvPr id="12" name="Picture 11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6EF88B4C-A8DD-64BF-F356-EFC269B1F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DA43303-5B97-BB9F-4E69-2F44DA66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45726" y="6445804"/>
            <a:ext cx="4114800" cy="365125"/>
          </a:xfrm>
        </p:spPr>
        <p:txBody>
          <a:bodyPr/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009351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6A91-CCBA-F5AA-5BBF-1A96ABCD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– Linear Regression – In time Train &amp; Test Splits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100 | Space = 25</a:t>
            </a:r>
            <a:endParaRPr lang="en-US" sz="2800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3B06CCA-0A73-C028-19A6-C5F98284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26" y="1601889"/>
            <a:ext cx="4357991" cy="4721090"/>
          </a:xfr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CE5FD3B8-0091-58AD-8A01-B14DDDD88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FA3BA6-5BC7-17BC-4D3D-E5122A128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78541" y="6473082"/>
            <a:ext cx="4114800" cy="365125"/>
          </a:xfrm>
        </p:spPr>
        <p:txBody>
          <a:bodyPr/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296049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F8B-3457-87EA-C39F-4DAAA6D3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21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100 | Space = 25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A5B45E-8CDF-A432-5CE7-CACD6CF71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7" y="1437769"/>
            <a:ext cx="3564393" cy="4351338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A72ADEE8-E8D1-297A-B46D-6804269F0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78" y="1437769"/>
            <a:ext cx="3901602" cy="4484807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95876DA3-46B6-7AB1-324A-C20557048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3" y="1437769"/>
            <a:ext cx="3901602" cy="4484807"/>
          </a:xfrm>
          <a:prstGeom prst="rect">
            <a:avLst/>
          </a:prstGeom>
        </p:spPr>
      </p:pic>
      <p:pic>
        <p:nvPicPr>
          <p:cNvPr id="10" name="Picture 9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821243DD-E6F4-3405-B150-07B5284EB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0EC698-782F-895F-C21D-59481BA36106}"/>
              </a:ext>
            </a:extLst>
          </p:cNvPr>
          <p:cNvSpPr txBox="1"/>
          <p:nvPr/>
        </p:nvSpPr>
        <p:spPr>
          <a:xfrm>
            <a:off x="1627763" y="6034782"/>
            <a:ext cx="9542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1                                                              Link 2                                                               Link3                                 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E1F00A9-4C5D-A66B-7BF8-0B3E6E16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97996" y="6548302"/>
            <a:ext cx="4114800" cy="365125"/>
          </a:xfrm>
        </p:spPr>
        <p:txBody>
          <a:bodyPr/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74797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5320-86D9-6380-C44B-73CED706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1133991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BE172-72E7-DC99-2044-2E0E74A545B9}"/>
              </a:ext>
            </a:extLst>
          </p:cNvPr>
          <p:cNvSpPr txBox="1"/>
          <p:nvPr/>
        </p:nvSpPr>
        <p:spPr>
          <a:xfrm>
            <a:off x="128016" y="2669416"/>
            <a:ext cx="416128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problem: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Data: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Data at each node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OSNR, Max OSNR, Min OSNR, Peak-to-Peak OSNR, Skewness, Kurtosis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Logistic regression,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LSTM </a:t>
            </a: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7ECC369B-775D-9D00-46E2-BE8D5949D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88" y="1001949"/>
            <a:ext cx="7239504" cy="46498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8DA79B-7AE5-1330-498D-A14866BE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36906" y="6466761"/>
            <a:ext cx="4114800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8" name="Picture 7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F4F1CC9A-4803-DBCB-C33E-1458FE498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988" y="6040876"/>
            <a:ext cx="885218" cy="5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8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F5C2-0158-FDFD-5FB8-3CFC8BD8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45"/>
            <a:ext cx="10515600" cy="115239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In time Train &amp; Test Splits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 | Space = 1</a:t>
            </a:r>
            <a:endParaRPr lang="en-US" sz="3200" dirty="0"/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D87ECE2-14D5-2DCF-524F-EADE2521E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6" y="1312863"/>
            <a:ext cx="5379395" cy="4903111"/>
          </a:xfr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ABA581DD-ADBF-F4C4-6C12-2286FC6DB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F84ED4-9989-6D35-F285-4339FF2CC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36906" y="6473082"/>
            <a:ext cx="4114800" cy="365125"/>
          </a:xfrm>
        </p:spPr>
        <p:txBody>
          <a:bodyPr/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733488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B138-05AE-DE2A-9CAC-F9302CC2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 | Space = 1</a:t>
            </a:r>
            <a:endParaRPr lang="en-US" sz="2000" dirty="0"/>
          </a:p>
        </p:txBody>
      </p:sp>
      <p:pic>
        <p:nvPicPr>
          <p:cNvPr id="5" name="Content Placeholder 4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00D7E87E-ED7E-33B1-D977-AFAFD346E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1" y="1325563"/>
            <a:ext cx="3769883" cy="4351338"/>
          </a:xfr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92BFF347-18F8-60AE-AC99-AF164ECDA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34" y="1325563"/>
            <a:ext cx="3859034" cy="4351338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EAC7725E-FEE1-DAA2-BD4F-6BBF2E27A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145" y="1325564"/>
            <a:ext cx="3430206" cy="4351338"/>
          </a:xfrm>
          <a:prstGeom prst="rect">
            <a:avLst/>
          </a:prstGeom>
        </p:spPr>
      </p:pic>
      <p:pic>
        <p:nvPicPr>
          <p:cNvPr id="10" name="Picture 9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D2978DC4-BA05-1288-ACC1-2F5DB0845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BE55AE-747C-8B97-5A1D-13D274865142}"/>
              </a:ext>
            </a:extLst>
          </p:cNvPr>
          <p:cNvSpPr txBox="1"/>
          <p:nvPr/>
        </p:nvSpPr>
        <p:spPr>
          <a:xfrm>
            <a:off x="1750979" y="5819852"/>
            <a:ext cx="10606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1                                                              Link 2                                                               Link3                                 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C4973E0-2E58-8FB0-1200-CAAFB48D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70849" y="6492875"/>
            <a:ext cx="4114800" cy="365125"/>
          </a:xfrm>
        </p:spPr>
        <p:txBody>
          <a:bodyPr/>
          <a:lstStyle/>
          <a:p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613882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82CA-00E2-2191-8C89-A66B7282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661"/>
            <a:ext cx="10515600" cy="1325563"/>
          </a:xfrm>
        </p:spPr>
        <p:txBody>
          <a:bodyPr/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Explainable AI –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XGBoost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– In time Train &amp; Test Splits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Multiple Monitoring | Window Size = 100 | Space = 25</a:t>
            </a:r>
            <a:endParaRPr lang="en-US" dirty="0"/>
          </a:p>
        </p:txBody>
      </p:sp>
      <p:pic>
        <p:nvPicPr>
          <p:cNvPr id="5" name="Content Placeholder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07AF154-1E24-6A3E-5B9D-D16F59485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07" y="1690688"/>
            <a:ext cx="5051586" cy="4507081"/>
          </a:xfr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74163655-0265-F354-4F03-1D7A4025B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2"/>
            <a:ext cx="885218" cy="5987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190E10-7639-2BDF-FA9E-A2BEC11D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27179" y="6519218"/>
            <a:ext cx="4114800" cy="365125"/>
          </a:xfrm>
        </p:spPr>
        <p:txBody>
          <a:bodyPr/>
          <a:lstStyle/>
          <a:p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241303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graph&#10;&#10;Description automatically generated">
            <a:extLst>
              <a:ext uri="{FF2B5EF4-FFF2-40B4-BE49-F238E27FC236}">
                <a16:creationId xmlns:a16="http://schemas.microsoft.com/office/drawing/2014/main" id="{DE593266-F85E-44C8-37BF-3D7BEB4FE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2" y="1439743"/>
            <a:ext cx="3564393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973F3-4019-7E83-E254-F77C0AE0D5B6}"/>
              </a:ext>
            </a:extLst>
          </p:cNvPr>
          <p:cNvSpPr txBox="1"/>
          <p:nvPr/>
        </p:nvSpPr>
        <p:spPr>
          <a:xfrm>
            <a:off x="3339019" y="84324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Monitoring | Window Size = 100 | Space = 25</a:t>
            </a:r>
            <a:endParaRPr lang="en-US" dirty="0"/>
          </a:p>
        </p:txBody>
      </p: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93FE25FA-9047-22E3-C9CC-6782A17D7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60" y="1465701"/>
            <a:ext cx="3998879" cy="4221804"/>
          </a:xfrm>
          <a:prstGeom prst="rect">
            <a:avLst/>
          </a:prstGeom>
        </p:spPr>
      </p:pic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E81A39A3-CA03-A83F-7C59-2A03193EF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14" y="1366840"/>
            <a:ext cx="3694078" cy="4424241"/>
          </a:xfrm>
          <a:prstGeom prst="rect">
            <a:avLst/>
          </a:prstGeom>
        </p:spPr>
      </p:pic>
      <p:pic>
        <p:nvPicPr>
          <p:cNvPr id="12" name="Picture 11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381977FC-50BD-9A05-9F24-8854E933F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67" y="6116230"/>
            <a:ext cx="885218" cy="559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2A2D8A-A90B-75DD-31DD-3C9E5E8670A0}"/>
              </a:ext>
            </a:extLst>
          </p:cNvPr>
          <p:cNvSpPr txBox="1"/>
          <p:nvPr/>
        </p:nvSpPr>
        <p:spPr>
          <a:xfrm>
            <a:off x="1569398" y="5918396"/>
            <a:ext cx="10486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1                                                              Link 2                                                               Link3                                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B15E165-639F-9E16-EE8A-AE7F173C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07723" y="6492875"/>
            <a:ext cx="4114800" cy="365125"/>
          </a:xfrm>
        </p:spPr>
        <p:txBody>
          <a:bodyPr/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670942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79DD-95E1-B135-2CC5-C8E001E2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000" y="6244465"/>
            <a:ext cx="10515600" cy="315912"/>
          </a:xfr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plays a vital role in this project and we discuss its result in the following slides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C3AA-E9E2-E3FE-7FE0-ED5EF2A9A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34" y="1485157"/>
            <a:ext cx="10954966" cy="134559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observed that our model primarily used the statistical features of link 1 to classify faults at link 1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SHAP values for in-time splitting and random splitting were very similar.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classifying link 3, the model seems to rely mostly on the reverse features of link 2, specifically the standard deviation and peak-to-peak values.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1EDD1-C927-4F3D-4DA6-BE0C070DCFB9}"/>
              </a:ext>
            </a:extLst>
          </p:cNvPr>
          <p:cNvSpPr txBox="1"/>
          <p:nvPr/>
        </p:nvSpPr>
        <p:spPr>
          <a:xfrm>
            <a:off x="2475689" y="681037"/>
            <a:ext cx="6527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Explainable AI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XGBoost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Multiple Monitoring | Window Size = 10 | Space = 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1EFD0-90D3-C8FF-683D-865D52209184}"/>
              </a:ext>
            </a:extLst>
          </p:cNvPr>
          <p:cNvSpPr txBox="1"/>
          <p:nvPr/>
        </p:nvSpPr>
        <p:spPr>
          <a:xfrm>
            <a:off x="2418946" y="3113088"/>
            <a:ext cx="70428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Explainable AI –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XGBoost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Multiple Monitoring | Window Size = 100 | Space =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3FB3F-0680-C626-2C48-C27C01A11CC9}"/>
              </a:ext>
            </a:extLst>
          </p:cNvPr>
          <p:cNvSpPr txBox="1"/>
          <p:nvPr/>
        </p:nvSpPr>
        <p:spPr>
          <a:xfrm>
            <a:off x="398833" y="4212035"/>
            <a:ext cx="109549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larger windows produces features that make more logical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link 3 classification, the model largely relies on features from link 2 along with its own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link 2 classification, it appears the model is not using features from link 2, but rather selecting features that are neither from link 1 nor link 3.</a:t>
            </a:r>
          </a:p>
        </p:txBody>
      </p:sp>
      <p:pic>
        <p:nvPicPr>
          <p:cNvPr id="10" name="Picture 9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8B2B0D1B-079C-0D88-9ADB-EA64571F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97" y="6103061"/>
            <a:ext cx="885218" cy="598719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BED9D3D-69CE-498F-DAA3-D49F1FC85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44493" y="6538912"/>
            <a:ext cx="4114800" cy="365125"/>
          </a:xfrm>
        </p:spPr>
        <p:txBody>
          <a:bodyPr/>
          <a:lstStyle/>
          <a:p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607601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5849C-A4B5-AE60-D087-9BC9BC24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61" y="800101"/>
            <a:ext cx="3349171" cy="4191000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3F800-247A-B3B1-263C-53381662298C}"/>
              </a:ext>
            </a:extLst>
          </p:cNvPr>
          <p:cNvSpPr>
            <a:spLocks/>
          </p:cNvSpPr>
          <p:nvPr/>
        </p:nvSpPr>
        <p:spPr>
          <a:xfrm>
            <a:off x="992222" y="2066594"/>
            <a:ext cx="10194588" cy="4061832"/>
          </a:xfrm>
          <a:prstGeom prst="rect">
            <a:avLst/>
          </a:prstGeom>
        </p:spPr>
        <p:txBody>
          <a:bodyPr/>
          <a:lstStyle/>
          <a:p>
            <a:pPr marL="171450" indent="-171450" defTabSz="5394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XGBoost</a:t>
            </a:r>
            <a:r>
              <a:rPr lang="en-US" sz="17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best choice if performance is the most important factor.</a:t>
            </a:r>
            <a:endParaRPr lang="fa-IR" sz="17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539496"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71450" indent="-171450" defTabSz="5394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Explainable AI analysis, we found that larger windows with greater spacing are</a:t>
            </a:r>
            <a:r>
              <a:rPr lang="fa-I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logical </a:t>
            </a:r>
            <a:endParaRPr lang="fa-I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539496">
              <a:spcAft>
                <a:spcPts val="600"/>
              </a:spcAft>
            </a:pPr>
            <a:endParaRPr lang="en-US" sz="17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71450" indent="-171450" defTabSz="5394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observed that randomly splitting the train and test sets results in better performance.</a:t>
            </a:r>
            <a:endParaRPr lang="fa-IR" sz="17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71450" indent="-171450" defTabSz="53949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71450" indent="-171450" defTabSz="5394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Utilizing the full dataset, rather than a partial dataset limited to monitoring data, yields better performance.</a:t>
            </a:r>
          </a:p>
          <a:p>
            <a:pPr marL="0" indent="0">
              <a:spcAft>
                <a:spcPts val="600"/>
              </a:spcAft>
              <a:buNone/>
            </a:pPr>
            <a:endParaRPr lang="en-US" sz="1700" dirty="0"/>
          </a:p>
        </p:txBody>
      </p:sp>
      <p:pic>
        <p:nvPicPr>
          <p:cNvPr id="4" name="Picture 3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CE234197-4881-1550-F9CF-360DC0173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333" y="5447488"/>
            <a:ext cx="951690" cy="75868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E7847-63A0-F45D-0EE2-78A29B1E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742654" y="6446837"/>
            <a:ext cx="4114800" cy="365125"/>
          </a:xfrm>
        </p:spPr>
        <p:txBody>
          <a:bodyPr/>
          <a:lstStyle/>
          <a:p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682878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A633FD01-4AC0-6BA8-58AD-E73E83850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49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DD09-0285-150A-BDE1-471A1F8BB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709" y="2880786"/>
            <a:ext cx="5742189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consideration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questions?! </a:t>
            </a:r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778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28F2D-176D-7291-BF95-1F47940A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slides	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154B36-2AA0-DF2E-87B3-68C3D9805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268" y="0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Logistic Regression? </a:t>
            </a:r>
          </a:p>
          <a:p>
            <a:pPr marL="0" indent="0">
              <a:buNone/>
            </a:pP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a classification technique</a:t>
            </a: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There are 3 types of logistic regression: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1- Binomial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2- Multinomial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3- Ordinal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E8C9AF30-E8D8-BCE6-FC6E-DD85F42C5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693" y="5955488"/>
            <a:ext cx="951690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41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5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52C23-61E7-7EA9-BF93-553DE01B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94" y="2131139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for multiple classes </a:t>
            </a:r>
          </a:p>
        </p:txBody>
      </p:sp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341D2B6E-DB6C-26A7-8431-BE2144091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65" y="6004139"/>
            <a:ext cx="951690" cy="75868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1E3341-C18E-98DF-44A0-CDE703ED7186}"/>
              </a:ext>
            </a:extLst>
          </p:cNvPr>
          <p:cNvCxnSpPr>
            <a:cxnSpLocks/>
          </p:cNvCxnSpPr>
          <p:nvPr/>
        </p:nvCxnSpPr>
        <p:spPr>
          <a:xfrm flipV="1">
            <a:off x="7997393" y="1568473"/>
            <a:ext cx="0" cy="2256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F07579-F22B-FD93-E7FF-105F4E662D3B}"/>
              </a:ext>
            </a:extLst>
          </p:cNvPr>
          <p:cNvCxnSpPr/>
          <p:nvPr/>
        </p:nvCxnSpPr>
        <p:spPr>
          <a:xfrm>
            <a:off x="7997393" y="3825462"/>
            <a:ext cx="28599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9E9C057B-7589-1CFB-433A-A08F71D999B0}"/>
              </a:ext>
            </a:extLst>
          </p:cNvPr>
          <p:cNvSpPr/>
          <p:nvPr/>
        </p:nvSpPr>
        <p:spPr>
          <a:xfrm>
            <a:off x="8386499" y="2035573"/>
            <a:ext cx="142672" cy="20428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2855A935-6ED8-D45C-763C-82205E233136}"/>
              </a:ext>
            </a:extLst>
          </p:cNvPr>
          <p:cNvSpPr/>
          <p:nvPr/>
        </p:nvSpPr>
        <p:spPr>
          <a:xfrm>
            <a:off x="8668601" y="2035573"/>
            <a:ext cx="142672" cy="20428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D4DDAB49-F521-7226-DCF2-DC1BEFFF2C07}"/>
              </a:ext>
            </a:extLst>
          </p:cNvPr>
          <p:cNvSpPr/>
          <p:nvPr/>
        </p:nvSpPr>
        <p:spPr>
          <a:xfrm>
            <a:off x="8529171" y="1850747"/>
            <a:ext cx="139430" cy="18482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F20594D-23AA-1079-81E1-55CA4F4B1B9D}"/>
              </a:ext>
            </a:extLst>
          </p:cNvPr>
          <p:cNvSpPr/>
          <p:nvPr/>
        </p:nvSpPr>
        <p:spPr>
          <a:xfrm>
            <a:off x="8386499" y="3086160"/>
            <a:ext cx="210766" cy="204281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7CC48BC4-D3C2-C02B-E970-464CD30DE18E}"/>
              </a:ext>
            </a:extLst>
          </p:cNvPr>
          <p:cNvSpPr/>
          <p:nvPr/>
        </p:nvSpPr>
        <p:spPr>
          <a:xfrm>
            <a:off x="8668601" y="3086160"/>
            <a:ext cx="210766" cy="204272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A9A30A44-B8E4-7482-EB13-6526B5658E16}"/>
              </a:ext>
            </a:extLst>
          </p:cNvPr>
          <p:cNvSpPr/>
          <p:nvPr/>
        </p:nvSpPr>
        <p:spPr>
          <a:xfrm>
            <a:off x="8529171" y="2842969"/>
            <a:ext cx="210766" cy="18482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5DA55C-1349-7DA9-C190-95C18CA74075}"/>
              </a:ext>
            </a:extLst>
          </p:cNvPr>
          <p:cNvSpPr/>
          <p:nvPr/>
        </p:nvSpPr>
        <p:spPr>
          <a:xfrm>
            <a:off x="9602456" y="2152305"/>
            <a:ext cx="142672" cy="2042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C52E189-FA4D-1E5C-1F4A-FC28C4CE196E}"/>
              </a:ext>
            </a:extLst>
          </p:cNvPr>
          <p:cNvSpPr/>
          <p:nvPr/>
        </p:nvSpPr>
        <p:spPr>
          <a:xfrm>
            <a:off x="9602456" y="2483045"/>
            <a:ext cx="142672" cy="20427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02AF7D-43AE-02A1-0886-9DBF24922059}"/>
              </a:ext>
            </a:extLst>
          </p:cNvPr>
          <p:cNvSpPr/>
          <p:nvPr/>
        </p:nvSpPr>
        <p:spPr>
          <a:xfrm>
            <a:off x="9894286" y="2356584"/>
            <a:ext cx="138707" cy="20427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957A29-3ABC-B191-831E-994E6DEE9340}"/>
                  </a:ext>
                </a:extLst>
              </p:cNvPr>
              <p:cNvSpPr txBox="1"/>
              <p:nvPr/>
            </p:nvSpPr>
            <p:spPr>
              <a:xfrm>
                <a:off x="7673138" y="1431602"/>
                <a:ext cx="2172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957A29-3ABC-B191-831E-994E6DEE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138" y="1431602"/>
                <a:ext cx="217251" cy="307777"/>
              </a:xfrm>
              <a:prstGeom prst="rect">
                <a:avLst/>
              </a:prstGeom>
              <a:blipFill>
                <a:blip r:embed="rId3"/>
                <a:stretch>
                  <a:fillRect r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33D0A6F-2F3C-C2C7-F0C3-12CE1BDE1EF5}"/>
                  </a:ext>
                </a:extLst>
              </p:cNvPr>
              <p:cNvSpPr txBox="1"/>
              <p:nvPr/>
            </p:nvSpPr>
            <p:spPr>
              <a:xfrm>
                <a:off x="7931745" y="3706154"/>
                <a:ext cx="6094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33D0A6F-2F3C-C2C7-F0C3-12CE1BDE1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45" y="3706154"/>
                <a:ext cx="609437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1DA8F1-FF45-25F7-B4C1-64D41DA0E5FC}"/>
              </a:ext>
            </a:extLst>
          </p:cNvPr>
          <p:cNvCxnSpPr>
            <a:cxnSpLocks/>
          </p:cNvCxnSpPr>
          <p:nvPr/>
        </p:nvCxnSpPr>
        <p:spPr>
          <a:xfrm flipV="1">
            <a:off x="3567631" y="4987637"/>
            <a:ext cx="0" cy="1037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0B869-F260-E06C-90DE-A3F28497452A}"/>
              </a:ext>
            </a:extLst>
          </p:cNvPr>
          <p:cNvCxnSpPr>
            <a:cxnSpLocks/>
          </p:cNvCxnSpPr>
          <p:nvPr/>
        </p:nvCxnSpPr>
        <p:spPr>
          <a:xfrm>
            <a:off x="3567631" y="6024702"/>
            <a:ext cx="20557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4649D4-F729-4C36-3759-96440E57124E}"/>
                  </a:ext>
                </a:extLst>
              </p:cNvPr>
              <p:cNvSpPr txBox="1"/>
              <p:nvPr/>
            </p:nvSpPr>
            <p:spPr>
              <a:xfrm>
                <a:off x="3221516" y="4804174"/>
                <a:ext cx="2172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4649D4-F729-4C36-3759-96440E571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516" y="4804174"/>
                <a:ext cx="217251" cy="307777"/>
              </a:xfrm>
              <a:prstGeom prst="rect">
                <a:avLst/>
              </a:prstGeom>
              <a:blipFill>
                <a:blip r:embed="rId5"/>
                <a:stretch>
                  <a:fillRect r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F731092-1F54-6F86-B33A-A94363A2A518}"/>
              </a:ext>
            </a:extLst>
          </p:cNvPr>
          <p:cNvCxnSpPr>
            <a:cxnSpLocks/>
          </p:cNvCxnSpPr>
          <p:nvPr/>
        </p:nvCxnSpPr>
        <p:spPr>
          <a:xfrm flipV="1">
            <a:off x="4503838" y="5064082"/>
            <a:ext cx="0" cy="8829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C1BDD299-D237-F353-0C64-E300DAD0005B}"/>
              </a:ext>
            </a:extLst>
          </p:cNvPr>
          <p:cNvSpPr/>
          <p:nvPr/>
        </p:nvSpPr>
        <p:spPr>
          <a:xfrm>
            <a:off x="3861441" y="5569996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3845999-1543-B438-B0B0-16F854C832BD}"/>
              </a:ext>
            </a:extLst>
          </p:cNvPr>
          <p:cNvSpPr/>
          <p:nvPr/>
        </p:nvSpPr>
        <p:spPr>
          <a:xfrm>
            <a:off x="4013841" y="5722396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2EF639C-660C-E1C1-0822-06FC73B856A8}"/>
              </a:ext>
            </a:extLst>
          </p:cNvPr>
          <p:cNvSpPr/>
          <p:nvPr/>
        </p:nvSpPr>
        <p:spPr>
          <a:xfrm>
            <a:off x="4082844" y="5477584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0562A05-A0D9-CE40-A85C-F47B142BE223}"/>
              </a:ext>
            </a:extLst>
          </p:cNvPr>
          <p:cNvSpPr/>
          <p:nvPr/>
        </p:nvSpPr>
        <p:spPr>
          <a:xfrm>
            <a:off x="4042230" y="4902281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A7D782A-4CA1-B1FA-301C-B46662DD8805}"/>
              </a:ext>
            </a:extLst>
          </p:cNvPr>
          <p:cNvSpPr/>
          <p:nvPr/>
        </p:nvSpPr>
        <p:spPr>
          <a:xfrm>
            <a:off x="3858217" y="4994692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A7051F0-F4D6-9F18-F13D-5DAAA9837CD4}"/>
              </a:ext>
            </a:extLst>
          </p:cNvPr>
          <p:cNvSpPr/>
          <p:nvPr/>
        </p:nvSpPr>
        <p:spPr>
          <a:xfrm>
            <a:off x="4048003" y="5150926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C8EBD6C-2C88-C968-94E5-E5CAD7AE3C73}"/>
                  </a:ext>
                </a:extLst>
              </p:cNvPr>
              <p:cNvSpPr txBox="1"/>
              <p:nvPr/>
            </p:nvSpPr>
            <p:spPr>
              <a:xfrm>
                <a:off x="2735992" y="5899177"/>
                <a:ext cx="6094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C8EBD6C-2C88-C968-94E5-E5CAD7AE3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992" y="5899177"/>
                <a:ext cx="609437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744992-B869-4AA2-0249-3BCE02D30089}"/>
              </a:ext>
            </a:extLst>
          </p:cNvPr>
          <p:cNvCxnSpPr>
            <a:cxnSpLocks/>
          </p:cNvCxnSpPr>
          <p:nvPr/>
        </p:nvCxnSpPr>
        <p:spPr>
          <a:xfrm flipV="1">
            <a:off x="9018568" y="4795525"/>
            <a:ext cx="0" cy="1251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529A448-5D83-2287-F00E-6266523B5B72}"/>
              </a:ext>
            </a:extLst>
          </p:cNvPr>
          <p:cNvCxnSpPr>
            <a:cxnSpLocks/>
          </p:cNvCxnSpPr>
          <p:nvPr/>
        </p:nvCxnSpPr>
        <p:spPr>
          <a:xfrm>
            <a:off x="9018568" y="6046867"/>
            <a:ext cx="20557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46F3432-22F5-B385-27DF-B8CAB392A7D5}"/>
              </a:ext>
            </a:extLst>
          </p:cNvPr>
          <p:cNvCxnSpPr>
            <a:cxnSpLocks/>
          </p:cNvCxnSpPr>
          <p:nvPr/>
        </p:nvCxnSpPr>
        <p:spPr>
          <a:xfrm>
            <a:off x="9445116" y="5068430"/>
            <a:ext cx="1249406" cy="8181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A9D51FD0-E365-13B9-3A5C-6154524D5539}"/>
              </a:ext>
            </a:extLst>
          </p:cNvPr>
          <p:cNvSpPr/>
          <p:nvPr/>
        </p:nvSpPr>
        <p:spPr>
          <a:xfrm>
            <a:off x="9737928" y="4951196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B57C4D4-2988-5F36-3278-CCFB3BBE5ED3}"/>
              </a:ext>
            </a:extLst>
          </p:cNvPr>
          <p:cNvSpPr/>
          <p:nvPr/>
        </p:nvSpPr>
        <p:spPr>
          <a:xfrm>
            <a:off x="9890328" y="5103596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988F42-BDF9-2E5A-F961-4C9990C86289}"/>
              </a:ext>
            </a:extLst>
          </p:cNvPr>
          <p:cNvSpPr/>
          <p:nvPr/>
        </p:nvSpPr>
        <p:spPr>
          <a:xfrm>
            <a:off x="9959331" y="4858784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535DCAA-D955-0201-CD01-5545F40E1261}"/>
              </a:ext>
            </a:extLst>
          </p:cNvPr>
          <p:cNvSpPr/>
          <p:nvPr/>
        </p:nvSpPr>
        <p:spPr>
          <a:xfrm>
            <a:off x="10551857" y="5228939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435DD4-CE72-9FCF-0A69-FF2CC64725E0}"/>
              </a:ext>
            </a:extLst>
          </p:cNvPr>
          <p:cNvSpPr/>
          <p:nvPr/>
        </p:nvSpPr>
        <p:spPr>
          <a:xfrm>
            <a:off x="10367844" y="5321350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B5F311F-551D-6433-C1E0-616C79C404DF}"/>
              </a:ext>
            </a:extLst>
          </p:cNvPr>
          <p:cNvSpPr/>
          <p:nvPr/>
        </p:nvSpPr>
        <p:spPr>
          <a:xfrm>
            <a:off x="10557630" y="5477584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D1548EE-5E3D-2723-B1CA-451C011E5336}"/>
              </a:ext>
            </a:extLst>
          </p:cNvPr>
          <p:cNvCxnSpPr>
            <a:cxnSpLocks/>
          </p:cNvCxnSpPr>
          <p:nvPr/>
        </p:nvCxnSpPr>
        <p:spPr>
          <a:xfrm flipV="1">
            <a:off x="6534385" y="4795526"/>
            <a:ext cx="0" cy="1218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E41B5CE-868A-0635-3FDB-89C6E7A0CF7D}"/>
              </a:ext>
            </a:extLst>
          </p:cNvPr>
          <p:cNvCxnSpPr>
            <a:cxnSpLocks/>
          </p:cNvCxnSpPr>
          <p:nvPr/>
        </p:nvCxnSpPr>
        <p:spPr>
          <a:xfrm>
            <a:off x="6534385" y="6014444"/>
            <a:ext cx="20557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Star: 5 Points 88">
            <a:extLst>
              <a:ext uri="{FF2B5EF4-FFF2-40B4-BE49-F238E27FC236}">
                <a16:creationId xmlns:a16="http://schemas.microsoft.com/office/drawing/2014/main" id="{1CDA37FF-7F59-8523-35BB-7B5F1591462F}"/>
              </a:ext>
            </a:extLst>
          </p:cNvPr>
          <p:cNvSpPr/>
          <p:nvPr/>
        </p:nvSpPr>
        <p:spPr>
          <a:xfrm>
            <a:off x="7057160" y="5176286"/>
            <a:ext cx="142672" cy="20428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tar: 5 Points 89">
            <a:extLst>
              <a:ext uri="{FF2B5EF4-FFF2-40B4-BE49-F238E27FC236}">
                <a16:creationId xmlns:a16="http://schemas.microsoft.com/office/drawing/2014/main" id="{73FC53B0-1115-4B65-C94D-31D9D774EFF5}"/>
              </a:ext>
            </a:extLst>
          </p:cNvPr>
          <p:cNvSpPr/>
          <p:nvPr/>
        </p:nvSpPr>
        <p:spPr>
          <a:xfrm>
            <a:off x="7243029" y="5009811"/>
            <a:ext cx="142672" cy="20428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Star: 5 Points 90">
            <a:extLst>
              <a:ext uri="{FF2B5EF4-FFF2-40B4-BE49-F238E27FC236}">
                <a16:creationId xmlns:a16="http://schemas.microsoft.com/office/drawing/2014/main" id="{58D39F64-A58B-4AB0-93E0-C346EC9B6345}"/>
              </a:ext>
            </a:extLst>
          </p:cNvPr>
          <p:cNvSpPr/>
          <p:nvPr/>
        </p:nvSpPr>
        <p:spPr>
          <a:xfrm>
            <a:off x="7079215" y="4954978"/>
            <a:ext cx="139430" cy="18482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B18F81A-3CBA-28D1-BAF9-DBDE680BD993}"/>
              </a:ext>
            </a:extLst>
          </p:cNvPr>
          <p:cNvCxnSpPr/>
          <p:nvPr/>
        </p:nvCxnSpPr>
        <p:spPr>
          <a:xfrm flipV="1">
            <a:off x="6976013" y="5009947"/>
            <a:ext cx="1031132" cy="77084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AF0DCA5B-4039-B58B-9300-433EC5EFED16}"/>
              </a:ext>
            </a:extLst>
          </p:cNvPr>
          <p:cNvSpPr/>
          <p:nvPr/>
        </p:nvSpPr>
        <p:spPr>
          <a:xfrm>
            <a:off x="7366478" y="5625217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BA4BA9A-2889-541F-491D-8DEDD589604F}"/>
              </a:ext>
            </a:extLst>
          </p:cNvPr>
          <p:cNvSpPr/>
          <p:nvPr/>
        </p:nvSpPr>
        <p:spPr>
          <a:xfrm>
            <a:off x="7518878" y="5777617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56AE1F3-47DB-E415-9A77-1D5975DCF24D}"/>
              </a:ext>
            </a:extLst>
          </p:cNvPr>
          <p:cNvSpPr/>
          <p:nvPr/>
        </p:nvSpPr>
        <p:spPr>
          <a:xfrm>
            <a:off x="7587881" y="5532805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AB6B7A9-EC1F-8F47-9EC6-69F9D78E122F}"/>
              </a:ext>
            </a:extLst>
          </p:cNvPr>
          <p:cNvSpPr/>
          <p:nvPr/>
        </p:nvSpPr>
        <p:spPr>
          <a:xfrm>
            <a:off x="8114796" y="5099337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AABD407-E1FE-B23F-210E-75283AA8557E}"/>
              </a:ext>
            </a:extLst>
          </p:cNvPr>
          <p:cNvSpPr/>
          <p:nvPr/>
        </p:nvSpPr>
        <p:spPr>
          <a:xfrm>
            <a:off x="7930783" y="5191748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098BA61-0871-C5DC-E199-AC9C8B82B6C3}"/>
              </a:ext>
            </a:extLst>
          </p:cNvPr>
          <p:cNvSpPr/>
          <p:nvPr/>
        </p:nvSpPr>
        <p:spPr>
          <a:xfrm>
            <a:off x="8120569" y="5347982"/>
            <a:ext cx="142665" cy="1848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421BEA-3634-5127-30EF-0956957708C8}"/>
                  </a:ext>
                </a:extLst>
              </p:cNvPr>
              <p:cNvSpPr txBox="1"/>
              <p:nvPr/>
            </p:nvSpPr>
            <p:spPr>
              <a:xfrm>
                <a:off x="5681802" y="5909022"/>
                <a:ext cx="6094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421BEA-3634-5127-30EF-09569577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02" y="5909022"/>
                <a:ext cx="609437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8EAD386-6403-5D61-86F0-FE0EEEBA04BC}"/>
                  </a:ext>
                </a:extLst>
              </p:cNvPr>
              <p:cNvSpPr txBox="1"/>
              <p:nvPr/>
            </p:nvSpPr>
            <p:spPr>
              <a:xfrm>
                <a:off x="3272675" y="4596890"/>
                <a:ext cx="6094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8EAD386-6403-5D61-86F0-FE0EEEBA0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675" y="4596890"/>
                <a:ext cx="609437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A0F9E9C-2620-0920-A6FB-B57DB66EEE34}"/>
                  </a:ext>
                </a:extLst>
              </p:cNvPr>
              <p:cNvSpPr txBox="1"/>
              <p:nvPr/>
            </p:nvSpPr>
            <p:spPr>
              <a:xfrm>
                <a:off x="8140334" y="5899334"/>
                <a:ext cx="6094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A0F9E9C-2620-0920-A6FB-B57DB66EE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34" y="5899334"/>
                <a:ext cx="609437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DE2A10C-E5E2-3334-5F08-B501CC9D7176}"/>
                  </a:ext>
                </a:extLst>
              </p:cNvPr>
              <p:cNvSpPr txBox="1"/>
              <p:nvPr/>
            </p:nvSpPr>
            <p:spPr>
              <a:xfrm>
                <a:off x="5272479" y="4548962"/>
                <a:ext cx="71157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DE2A10C-E5E2-3334-5F08-B501CC9D7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479" y="4548962"/>
                <a:ext cx="711578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B29B77E5-B11D-DF3D-5817-4EB25F2D5BC4}"/>
              </a:ext>
            </a:extLst>
          </p:cNvPr>
          <p:cNvSpPr/>
          <p:nvPr/>
        </p:nvSpPr>
        <p:spPr>
          <a:xfrm>
            <a:off x="4693730" y="5191624"/>
            <a:ext cx="142672" cy="2042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25D022F9-FE64-2736-F4A9-E64F131CD47C}"/>
              </a:ext>
            </a:extLst>
          </p:cNvPr>
          <p:cNvSpPr/>
          <p:nvPr/>
        </p:nvSpPr>
        <p:spPr>
          <a:xfrm>
            <a:off x="4693730" y="5522364"/>
            <a:ext cx="142672" cy="20427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51A4FD59-4F9B-735B-A59C-C5F551BE2C86}"/>
              </a:ext>
            </a:extLst>
          </p:cNvPr>
          <p:cNvSpPr/>
          <p:nvPr/>
        </p:nvSpPr>
        <p:spPr>
          <a:xfrm>
            <a:off x="4985560" y="5395903"/>
            <a:ext cx="138707" cy="20427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55008D3C-07FB-96A6-3410-898F3DD77AAB}"/>
              </a:ext>
            </a:extLst>
          </p:cNvPr>
          <p:cNvSpPr/>
          <p:nvPr/>
        </p:nvSpPr>
        <p:spPr>
          <a:xfrm>
            <a:off x="9520638" y="5639236"/>
            <a:ext cx="210766" cy="204281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0C6E2951-730D-C1F7-9373-5F72C0C5B7AF}"/>
              </a:ext>
            </a:extLst>
          </p:cNvPr>
          <p:cNvSpPr/>
          <p:nvPr/>
        </p:nvSpPr>
        <p:spPr>
          <a:xfrm>
            <a:off x="9802740" y="5639236"/>
            <a:ext cx="210766" cy="204272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00104F61-B846-7165-89D2-349B023DCE26}"/>
              </a:ext>
            </a:extLst>
          </p:cNvPr>
          <p:cNvSpPr/>
          <p:nvPr/>
        </p:nvSpPr>
        <p:spPr>
          <a:xfrm>
            <a:off x="9663310" y="5396045"/>
            <a:ext cx="210766" cy="18482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A057FAB-B5B6-B193-AD31-5E4AF6FA61A1}"/>
              </a:ext>
            </a:extLst>
          </p:cNvPr>
          <p:cNvSpPr txBox="1"/>
          <p:nvPr/>
        </p:nvSpPr>
        <p:spPr>
          <a:xfrm>
            <a:off x="7617781" y="4018928"/>
            <a:ext cx="20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vs all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FBE6E79-CCC5-F09D-C5EC-7A50842F69CF}"/>
              </a:ext>
            </a:extLst>
          </p:cNvPr>
          <p:cNvSpPr txBox="1"/>
          <p:nvPr/>
        </p:nvSpPr>
        <p:spPr>
          <a:xfrm>
            <a:off x="2013557" y="128357"/>
            <a:ext cx="711578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Multinomial Logistic Regression:</a:t>
            </a: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r>
              <a:rPr lang="en-US" sz="1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converts a vector of K real numbers into a probability distribution of K possible outcomes</a:t>
            </a:r>
            <a:r>
              <a:rPr lang="en-US" sz="14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It is a generalization of the logistic function to multiple dimensions, and used in multinomial logistic regression.</a:t>
            </a:r>
            <a:endParaRPr lang="en-US" sz="14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 Loss</a:t>
            </a:r>
            <a:r>
              <a:rPr lang="en-US" sz="1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Measure the model performance</a:t>
            </a:r>
          </a:p>
        </p:txBody>
      </p:sp>
      <p:pic>
        <p:nvPicPr>
          <p:cNvPr id="124" name="Picture 123" descr="A graph of a function&#10;&#10;Description automatically generated">
            <a:extLst>
              <a:ext uri="{FF2B5EF4-FFF2-40B4-BE49-F238E27FC236}">
                <a16:creationId xmlns:a16="http://schemas.microsoft.com/office/drawing/2014/main" id="{4A1E636A-E1DD-C0B6-6A9D-10F568F769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278" y="1646150"/>
            <a:ext cx="2447053" cy="25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22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" name="Picture 14" descr="Complex maths formulae on a blackboard">
            <a:extLst>
              <a:ext uri="{FF2B5EF4-FFF2-40B4-BE49-F238E27FC236}">
                <a16:creationId xmlns:a16="http://schemas.microsoft.com/office/drawing/2014/main" id="{DF8DE9F0-007A-2B66-E024-7ED00A5EB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 r="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D256-6B7C-53D6-9F6F-8D11B620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8440" y="2349539"/>
            <a:ext cx="4243346" cy="2700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dirty="0"/>
              <a:t>?	</a:t>
            </a:r>
          </a:p>
          <a:p>
            <a:pPr marL="0" indent="0">
              <a:buNone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XGBoost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which stands for Extreme Gradient Boosting, is a scalable, distributed gradient-boosted decision tree (GBDT) machine learning.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combination of supervised machine learning, decision tree, ensemble learning and gradient boosting. 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93EAAE27-DDD6-C0A4-467E-40A2B2453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464" y="5943121"/>
            <a:ext cx="951690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0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7A991F-AC6B-B4FB-1904-C1AFBC3C9FA6}"/>
              </a:ext>
            </a:extLst>
          </p:cNvPr>
          <p:cNvSpPr txBox="1"/>
          <p:nvPr/>
        </p:nvSpPr>
        <p:spPr>
          <a:xfrm>
            <a:off x="711957" y="903268"/>
            <a:ext cx="3629555" cy="29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Data Preprocessing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B206-4B69-8079-D78E-8A82D68300B8}"/>
              </a:ext>
            </a:extLst>
          </p:cNvPr>
          <p:cNvSpPr txBox="1"/>
          <p:nvPr/>
        </p:nvSpPr>
        <p:spPr>
          <a:xfrm>
            <a:off x="2159686" y="2686884"/>
            <a:ext cx="185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Statistic ( Before std)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DF970-201B-120F-37F4-9E7207B67EFF}"/>
              </a:ext>
            </a:extLst>
          </p:cNvPr>
          <p:cNvSpPr txBox="1"/>
          <p:nvPr/>
        </p:nvSpPr>
        <p:spPr>
          <a:xfrm>
            <a:off x="7775503" y="2657264"/>
            <a:ext cx="3276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Statistic (After std)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B01AC-3529-2626-3885-76707EE6C426}"/>
              </a:ext>
            </a:extLst>
          </p:cNvPr>
          <p:cNvSpPr txBox="1"/>
          <p:nvPr/>
        </p:nvSpPr>
        <p:spPr>
          <a:xfrm>
            <a:off x="711957" y="1344963"/>
            <a:ext cx="104553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import data from nine files, each containing observations from three monitors, and combine them into a single pandas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During the data loading process, we will standardize the values for each link to minimize bias and enhance our model's predictive accuracy.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98755CA-2350-C85C-474F-F43FF4C53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4" y="3013577"/>
            <a:ext cx="3245979" cy="25414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0835C44-AFBD-9128-FE2F-7258D3365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07" y="2985231"/>
            <a:ext cx="3373026" cy="25414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54C08-F93C-7597-98DE-13BE1E3E6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27178" y="6492875"/>
            <a:ext cx="4114800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8" name="Picture 7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3963690B-68E9-49C0-2FB6-793320EBD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988" y="6040876"/>
            <a:ext cx="885218" cy="5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9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F0DA9-E350-6406-9273-4074B575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Supervised Learning</a:t>
            </a:r>
          </a:p>
        </p:txBody>
      </p:sp>
      <p:pic>
        <p:nvPicPr>
          <p:cNvPr id="4" name="Content Placeholder 4" descr="A diagram of a model training&#10;&#10;Description automatically generated">
            <a:extLst>
              <a:ext uri="{FF2B5EF4-FFF2-40B4-BE49-F238E27FC236}">
                <a16:creationId xmlns:a16="http://schemas.microsoft.com/office/drawing/2014/main" id="{E9795A79-E51B-BA79-98AC-B8A341932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30256"/>
            <a:ext cx="7188199" cy="3594099"/>
          </a:xfrm>
          <a:prstGeom prst="rect">
            <a:avLst/>
          </a:prstGeom>
        </p:spPr>
      </p:pic>
      <p:pic>
        <p:nvPicPr>
          <p:cNvPr id="5" name="Picture 4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0DB8A769-D7B9-0511-43B6-284D1FBB9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693" y="5955488"/>
            <a:ext cx="951690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96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975DD-2E1D-A540-3CEC-D402A30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2767106"/>
            <a:ext cx="377444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Ensemble Learning 	</a:t>
            </a:r>
          </a:p>
        </p:txBody>
      </p:sp>
      <p:pic>
        <p:nvPicPr>
          <p:cNvPr id="5" name="Content Placeholder 4" descr="A diagram of a tree&#10;&#10;Description automatically generated">
            <a:extLst>
              <a:ext uri="{FF2B5EF4-FFF2-40B4-BE49-F238E27FC236}">
                <a16:creationId xmlns:a16="http://schemas.microsoft.com/office/drawing/2014/main" id="{56E36D2A-9421-A867-090B-BE7735CF7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101338"/>
            <a:ext cx="7225748" cy="4655323"/>
          </a:xfrm>
          <a:prstGeom prst="rect">
            <a:avLst/>
          </a:prstGeo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B6267075-4E9C-3469-098F-2B1BD0E04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693" y="5955488"/>
            <a:ext cx="951690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17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B46E4-A2E6-3048-D86E-A6CE5DED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4D3849"/>
          </a:solidFill>
          <a:ln>
            <a:solidFill>
              <a:srgbClr val="4D3849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Bagging and Boosting </a:t>
            </a:r>
          </a:p>
        </p:txBody>
      </p:sp>
      <p:pic>
        <p:nvPicPr>
          <p:cNvPr id="5" name="Content Placeholder 4" descr="A diagram of a robot and a sequence of a robot&#10;&#10;Description automatically generated with medium confidence">
            <a:extLst>
              <a:ext uri="{FF2B5EF4-FFF2-40B4-BE49-F238E27FC236}">
                <a16:creationId xmlns:a16="http://schemas.microsoft.com/office/drawing/2014/main" id="{097CEBDB-236C-CA39-1B6B-DE5B4022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65" y="1671562"/>
            <a:ext cx="6804078" cy="3827293"/>
          </a:xfrm>
          <a:prstGeom prst="rect">
            <a:avLst/>
          </a:prstGeo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A6208481-5540-83A9-D3D4-007EE4CE8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693" y="5955488"/>
            <a:ext cx="951690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9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FF09D-2CE1-EE21-3B97-BCBA6D5A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Boosting Model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7222DF0D-1D37-E675-71C2-D6EE71864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14" y="1619923"/>
            <a:ext cx="7359975" cy="3930641"/>
          </a:xfrm>
          <a:prstGeom prst="rect">
            <a:avLst/>
          </a:prstGeo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061C06F3-0F9F-FF83-91EC-43874176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693" y="5955488"/>
            <a:ext cx="951690" cy="758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AF813-64B8-C252-D23E-02DB693B2E32}"/>
              </a:ext>
            </a:extLst>
          </p:cNvPr>
          <p:cNvSpPr txBox="1"/>
          <p:nvPr/>
        </p:nvSpPr>
        <p:spPr>
          <a:xfrm>
            <a:off x="1293119" y="4627234"/>
            <a:ext cx="418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avoid the overfitting and bad pressure for the processor we use weak model such as 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EDFF5-1490-1F5C-C991-C15DDEF91DB2}"/>
              </a:ext>
            </a:extLst>
          </p:cNvPr>
          <p:cNvSpPr txBox="1"/>
          <p:nvPr/>
        </p:nvSpPr>
        <p:spPr>
          <a:xfrm>
            <a:off x="5521213" y="4385827"/>
            <a:ext cx="4439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ویک لرنر دوم میاد به داده هایی که خطای بیشتری داشتند وزن بیشتری اختصاص می دهد در واقع در لاس فانکشن مدل بعدی جریمه ی بیشتری به آن داده های تعلق می گیرد. در نهایت وقتی همه ی اینکار ها را انجام دادیم هر داده یک ضریبی می گیرد همچنین هر مدلی هم یک ضریبی میگیرد </a:t>
            </a:r>
            <a:br>
              <a:rPr lang="fa-IR" dirty="0"/>
            </a:br>
            <a:r>
              <a:rPr lang="fa-IR" dirty="0"/>
              <a:t>حالا وقتی که یک ورودی جدید میدیم این ورودی جدید وارد هرکدوم از مدلا میشن و باتوجه به ضریب هر مدل خروجی رو خواهیم داشت</a:t>
            </a:r>
            <a:br>
              <a:rPr lang="en-US" dirty="0"/>
            </a:br>
            <a:r>
              <a:rPr lang="fa-IR" dirty="0"/>
              <a:t>بوستینگ از بگینگ بیشتر استفاده میشه و بهتره نتیجش اما پردازششم کند تره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2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01BA-19B1-064D-D437-70B85D12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32" y="780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LSTM(Long Short – Term Memory)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BEAD7E-1DE0-4C5C-C580-9A178A7653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359" y="1535045"/>
            <a:ext cx="85752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7270B138-D1AE-1E10-FFEC-E9C1247B6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693" y="5955488"/>
            <a:ext cx="951690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0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E51B-FECE-1FEA-306A-1337CA096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5" name="Content Placeholder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EA3A319C-9D6C-99BE-A536-D3D85D892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537" y="1368275"/>
            <a:ext cx="8252298" cy="4536414"/>
          </a:xfrm>
          <a:prstGeom prst="rect">
            <a:avLst/>
          </a:prstGeo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505A8740-A3E7-E23C-F6D1-1C3D9FAD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988" y="6040876"/>
            <a:ext cx="885218" cy="5987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B27A9-1D66-2507-33C4-914239B0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59606" y="6457032"/>
            <a:ext cx="4114800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810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C9D6-BD9F-1EBF-BA75-1415FCE83F9B}"/>
              </a:ext>
            </a:extLst>
          </p:cNvPr>
          <p:cNvSpPr txBox="1"/>
          <p:nvPr/>
        </p:nvSpPr>
        <p:spPr>
          <a:xfrm>
            <a:off x="-458618" y="-177255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impact of Normalization, Standardization and Differencing techniques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B4151DB-4C45-1525-5807-B70FAE361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65" y="796018"/>
            <a:ext cx="7971182" cy="533016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1E918794-3513-E862-DCFF-EB6D1E11F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988" y="6040876"/>
            <a:ext cx="885218" cy="5987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CD7C0-218A-107B-C804-23617510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59606" y="6457032"/>
            <a:ext cx="4114800" cy="36512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4090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D4A1B59-2988-C35D-A630-D9F1F3A4C3C6}"/>
              </a:ext>
            </a:extLst>
          </p:cNvPr>
          <p:cNvSpPr txBox="1"/>
          <p:nvPr/>
        </p:nvSpPr>
        <p:spPr>
          <a:xfrm>
            <a:off x="1560978" y="300003"/>
            <a:ext cx="3659777" cy="2820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70E73-827D-26B3-BA6C-CCAED6A961BE}"/>
              </a:ext>
            </a:extLst>
          </p:cNvPr>
          <p:cNvSpPr txBox="1"/>
          <p:nvPr/>
        </p:nvSpPr>
        <p:spPr>
          <a:xfrm>
            <a:off x="1554707" y="2374120"/>
            <a:ext cx="444781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63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1- Mean OSNR </a:t>
            </a:r>
          </a:p>
          <a:p>
            <a:pPr defTabSz="4663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2- Max OSNR </a:t>
            </a:r>
          </a:p>
          <a:p>
            <a:pPr defTabSz="4663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3- Min OSNR </a:t>
            </a:r>
          </a:p>
          <a:p>
            <a:pPr defTabSz="4663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4- Peak-to-Peak OSNR </a:t>
            </a:r>
          </a:p>
          <a:p>
            <a:pPr defTabSz="4663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5- Skewness </a:t>
            </a:r>
          </a:p>
          <a:p>
            <a:pPr defTabSz="4663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6- Kurtosis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diagram of a window&#10;&#10;Description automatically generated">
            <a:extLst>
              <a:ext uri="{FF2B5EF4-FFF2-40B4-BE49-F238E27FC236}">
                <a16:creationId xmlns:a16="http://schemas.microsoft.com/office/drawing/2014/main" id="{986BE403-B303-63C1-2DAA-18974B76B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60" y="132379"/>
            <a:ext cx="5106467" cy="4261160"/>
          </a:xfrm>
          <a:prstGeom prst="rect">
            <a:avLst/>
          </a:prstGeom>
        </p:spPr>
      </p:pic>
      <p:pic>
        <p:nvPicPr>
          <p:cNvPr id="9" name="Picture 8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597878CE-B51A-CC9C-99AF-9E923A684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819" y="6172496"/>
            <a:ext cx="885218" cy="598719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14CBE982-61B2-7A87-4106-09745A915174}"/>
              </a:ext>
            </a:extLst>
          </p:cNvPr>
          <p:cNvSpPr/>
          <p:nvPr/>
        </p:nvSpPr>
        <p:spPr>
          <a:xfrm>
            <a:off x="5647213" y="4698292"/>
            <a:ext cx="2473909" cy="1079770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Spacing = 1s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= 10s 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7C479E69-8496-A524-E858-F278CA1A8D5B}"/>
              </a:ext>
            </a:extLst>
          </p:cNvPr>
          <p:cNvSpPr/>
          <p:nvPr/>
        </p:nvSpPr>
        <p:spPr>
          <a:xfrm>
            <a:off x="9066179" y="4683807"/>
            <a:ext cx="2583249" cy="1079770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Spacing = 25s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= 100s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EE4675-8C70-9699-756C-1F55420C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66089" y="6433321"/>
            <a:ext cx="4114800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416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2B8FE-3192-387C-2670-6C29FE83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06174" cy="59338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Analysis </a:t>
            </a:r>
          </a:p>
        </p:txBody>
      </p:sp>
      <p:pic>
        <p:nvPicPr>
          <p:cNvPr id="5" name="Content Placeholder 4" descr="A colorful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59E3A252-28AC-FBD2-BA3E-6CCF0FE4A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0" y="505838"/>
            <a:ext cx="10175131" cy="6240243"/>
          </a:xfrm>
        </p:spPr>
      </p:pic>
      <p:pic>
        <p:nvPicPr>
          <p:cNvPr id="6" name="Picture 5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FFF83AFC-8982-4F7A-D501-561157C1A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988" y="6040876"/>
            <a:ext cx="885218" cy="5987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52B65-9F70-6A05-DA31-99E02016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59606" y="6492875"/>
            <a:ext cx="4114800" cy="365125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1536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72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7E3B4-4290-A43E-1AA4-16BEA3934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84242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Analysis – Heatmap for node D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F72A7C1-0B3C-77CC-6D59-2AAAC51B9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79" y="252917"/>
            <a:ext cx="8073957" cy="6293797"/>
          </a:xfrm>
          <a:prstGeom prst="rect">
            <a:avLst/>
          </a:prstGeom>
        </p:spPr>
      </p:pic>
      <p:pic>
        <p:nvPicPr>
          <p:cNvPr id="3" name="Picture 2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829DD50A-5675-4C37-5655-47B8CB16C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311" y="6164670"/>
            <a:ext cx="885218" cy="5987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B668-583A-53E7-44A2-5BD9CD3C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59929" y="6464029"/>
            <a:ext cx="4114800" cy="365125"/>
          </a:xfrm>
        </p:spPr>
        <p:txBody>
          <a:bodyPr/>
          <a:lstStyle/>
          <a:p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87561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3345</TotalTime>
  <Words>1949</Words>
  <Application>Microsoft Office PowerPoint</Application>
  <PresentationFormat>Widescreen</PresentationFormat>
  <Paragraphs>541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Meiryo</vt:lpstr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2_Office Theme</vt:lpstr>
      <vt:lpstr>1_Office Theme</vt:lpstr>
      <vt:lpstr>Optical failure localization </vt:lpstr>
      <vt:lpstr>Talk Outline </vt:lpstr>
      <vt:lpstr>Project overview: </vt:lpstr>
      <vt:lpstr>PowerPoint Presentation</vt:lpstr>
      <vt:lpstr>Data Visualization</vt:lpstr>
      <vt:lpstr>PowerPoint Presentation</vt:lpstr>
      <vt:lpstr>PowerPoint Presentation</vt:lpstr>
      <vt:lpstr>Feature Analysis </vt:lpstr>
      <vt:lpstr>Feature Analysis – Heatmap for node D</vt:lpstr>
      <vt:lpstr>Model Training</vt:lpstr>
      <vt:lpstr>Model Training  </vt:lpstr>
      <vt:lpstr>Methods </vt:lpstr>
      <vt:lpstr>Results (Random)</vt:lpstr>
      <vt:lpstr>Results (Random)</vt:lpstr>
      <vt:lpstr>   Results (InTime)</vt:lpstr>
      <vt:lpstr>   Results (InTime)</vt:lpstr>
      <vt:lpstr>Results</vt:lpstr>
      <vt:lpstr>Explainable AI – Logistic Regression – Random Train </vt:lpstr>
      <vt:lpstr>PowerPoint Presentation</vt:lpstr>
      <vt:lpstr>Explainable AI – Logistic Regression – Random Train Multiple Monitoring | Window Size = 100 | Space = 25  </vt:lpstr>
      <vt:lpstr>Multiple Monitoring | Window Size = 100 | Space = 25</vt:lpstr>
      <vt:lpstr>Explainable AI – XGBoost – Random Train Multiple Monitoring | Window Size = 10 | Space = 1</vt:lpstr>
      <vt:lpstr>Multiple Monitoring | Window Size = 10 | Space = 1</vt:lpstr>
      <vt:lpstr>Explainable AI – XGBoost – Random Train Multiple Monitoring | Window Size = 100 | Space = 25</vt:lpstr>
      <vt:lpstr>Multiple Monitoring | Window Size = 100 | Space = 25</vt:lpstr>
      <vt:lpstr>Explainable AI – Linear Regression – In time Train &amp; Test Splits Multiple Monitoring | Window Size = 10 | Space = 1</vt:lpstr>
      <vt:lpstr>Multiple Monitoring | Window Size = 10 | Space = 1</vt:lpstr>
      <vt:lpstr>Explainable AI – Linear Regression – In time Train &amp; Test Splits Multiple Monitoring | Window Size = 100 | Space = 25</vt:lpstr>
      <vt:lpstr>Multiple Monitoring | Window Size = 100 | Space = 25</vt:lpstr>
      <vt:lpstr>Explainable AI – XGBoost– In time Train &amp; Test Splits Multiple Monitoring | Window Size = 10 | Space = 1</vt:lpstr>
      <vt:lpstr>Multiple Monitoring | Window Size = 10 | Space = 1</vt:lpstr>
      <vt:lpstr>Explainable AI – XGBoost– In time Train &amp; Test Splits Multiple Monitoring | Window Size = 100 | Space = 25</vt:lpstr>
      <vt:lpstr>PowerPoint Presentation</vt:lpstr>
      <vt:lpstr>*XGBoost plays a vital role in this project and we discuss its result in the following slides </vt:lpstr>
      <vt:lpstr>Conclusion</vt:lpstr>
      <vt:lpstr>PowerPoint Presentation</vt:lpstr>
      <vt:lpstr>Backup slides </vt:lpstr>
      <vt:lpstr>Logistic regression for multiple classes </vt:lpstr>
      <vt:lpstr>PowerPoint Presentation</vt:lpstr>
      <vt:lpstr>Supervised Learning</vt:lpstr>
      <vt:lpstr>Decision Tree Ensemble Learning  </vt:lpstr>
      <vt:lpstr>Bagging and Boosting </vt:lpstr>
      <vt:lpstr>Boosting Model</vt:lpstr>
      <vt:lpstr>LSTM(Long Short – Term Memory)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moein taherinezhad</dc:creator>
  <cp:lastModifiedBy>moein taherinezhad</cp:lastModifiedBy>
  <cp:revision>88</cp:revision>
  <dcterms:created xsi:type="dcterms:W3CDTF">2024-07-04T15:48:26Z</dcterms:created>
  <dcterms:modified xsi:type="dcterms:W3CDTF">2024-07-14T18:03:33Z</dcterms:modified>
</cp:coreProperties>
</file>